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59" r:id="rId5"/>
    <p:sldId id="269" r:id="rId6"/>
    <p:sldId id="261" r:id="rId7"/>
    <p:sldId id="271" r:id="rId8"/>
    <p:sldId id="272" r:id="rId9"/>
    <p:sldId id="264" r:id="rId10"/>
    <p:sldId id="273" r:id="rId11"/>
    <p:sldId id="265" r:id="rId12"/>
    <p:sldId id="266" r:id="rId13"/>
  </p:sldIdLst>
  <p:sldSz cx="12192000" cy="6858000"/>
  <p:notesSz cx="6858000" cy="12192000"/>
  <p:embeddedFontLst>
    <p:embeddedFont>
      <p:font typeface="Lato" panose="020F0502020204030203" pitchFamily="34" charset="0"/>
      <p:regular r:id="rId15"/>
      <p:bold r:id="rId16"/>
      <p:italic r:id="rId17"/>
      <p:boldItalic r:id="rId18"/>
    </p:embeddedFont>
    <p:embeddedFont>
      <p:font typeface="Lato Regular" panose="020F0502020204030203" pitchFamily="34" charset="0"/>
      <p:regular r:id="rId19"/>
    </p:embeddedFont>
    <p:embeddedFont>
      <p:font typeface="Poppins" panose="00000500000000000000" pitchFamily="2" charset="0"/>
      <p:regular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51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260452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93124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8123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slideLayout" Target="../slideLayouts/slideLayout1.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notesSlide" Target="../notesSlides/notesSlide12.xml"/><Relationship Id="rId9" Type="http://schemas.openxmlformats.org/officeDocument/2006/relationships/image" Target="../media/image35.png"/><Relationship Id="rId1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5.svg"/><Relationship Id="rId11" Type="http://schemas.openxmlformats.org/officeDocument/2006/relationships/image" Target="../media/image2.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notesSlide" Target="../notesSlides/notesSlide9.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278507"/>
            <a:ext cx="12103248" cy="511127"/>
          </a:xfrm>
          <a:prstGeom prst="rect">
            <a:avLst/>
          </a:prstGeom>
          <a:noFill/>
        </p:spPr>
        <p:txBody>
          <a:bodyPr wrap="square" lIns="0" tIns="0" rIns="0" bIns="0" rtlCol="0" anchor="t"/>
          <a:lstStyle/>
          <a:p>
            <a:pPr algn="l">
              <a:lnSpc>
                <a:spcPts val="4026"/>
              </a:lnSpc>
              <a:buNone/>
            </a:pPr>
            <a:r>
              <a:rPr lang="en-US" sz="3780" b="1" dirty="0">
                <a:solidFill>
                  <a:srgbClr val="FFFFFF"/>
                </a:solidFill>
                <a:latin typeface="Roboto" pitchFamily="34" charset="0"/>
                <a:ea typeface="Roboto" pitchFamily="34" charset="-122"/>
                <a:cs typeface="Roboto" pitchFamily="34" charset="-120"/>
              </a:rPr>
              <a:t>Predicting Customer Churn in the Telecom Industry</a:t>
            </a:r>
            <a:endParaRPr lang="en-US" dirty="0"/>
          </a:p>
        </p:txBody>
      </p:sp>
      <p:sp>
        <p:nvSpPr>
          <p:cNvPr id="3" name="Object 2"/>
          <p:cNvSpPr/>
          <p:nvPr/>
        </p:nvSpPr>
        <p:spPr>
          <a:xfrm>
            <a:off x="380905" y="5840341"/>
            <a:ext cx="11663611" cy="668614"/>
          </a:xfrm>
          <a:prstGeom prst="rect">
            <a:avLst/>
          </a:prstGeom>
          <a:noFill/>
        </p:spPr>
        <p:txBody>
          <a:bodyPr wrap="square" lIns="0" tIns="0" rIns="0" bIns="0" rtlCol="0" anchor="t"/>
          <a:lstStyle/>
          <a:p>
            <a:pPr algn="l">
              <a:lnSpc>
                <a:spcPts val="1832"/>
              </a:lnSpc>
              <a:spcBef>
                <a:spcPts val="392"/>
              </a:spcBef>
              <a:buNone/>
            </a:pPr>
            <a:r>
              <a:rPr lang="en-US" sz="1339" kern="0" spc="27" dirty="0">
                <a:solidFill>
                  <a:srgbClr val="FFFFFF"/>
                </a:solidFill>
                <a:latin typeface="Lato" pitchFamily="34" charset="0"/>
                <a:ea typeface="Lato" pitchFamily="34" charset="-122"/>
                <a:cs typeface="Lato" pitchFamily="34" charset="-120"/>
              </a:rPr>
              <a:t>This presentation explores the use of predictive analytics to identify and understand the factors that contribute to customer churn in the telecom </a:t>
            </a:r>
          </a:p>
          <a:p>
            <a:pPr algn="l">
              <a:lnSpc>
                <a:spcPts val="1832"/>
              </a:lnSpc>
              <a:spcBef>
                <a:spcPts val="392"/>
              </a:spcBef>
              <a:buNone/>
            </a:pPr>
            <a:r>
              <a:rPr lang="en-US" sz="1339" kern="0" spc="27" dirty="0">
                <a:solidFill>
                  <a:srgbClr val="FFFFFF"/>
                </a:solidFill>
                <a:latin typeface="Lato" pitchFamily="34" charset="0"/>
                <a:ea typeface="Lato" pitchFamily="34" charset="-122"/>
                <a:cs typeface="Lato" pitchFamily="34" charset="-120"/>
              </a:rPr>
              <a:t>industry, enabling businesses to develop effective strategies to retain their valuable customer base.</a:t>
            </a:r>
            <a:endParaRPr lang="en-US" dirty="0"/>
          </a:p>
        </p:txBody>
      </p:sp>
      <p:pic>
        <p:nvPicPr>
          <p:cNvPr id="6" name="Picture 5">
            <a:extLst>
              <a:ext uri="{FF2B5EF4-FFF2-40B4-BE49-F238E27FC236}">
                <a16:creationId xmlns:a16="http://schemas.microsoft.com/office/drawing/2014/main" id="{AFE9A6AC-BE2E-A806-FEAA-4C1C2D88D87D}"/>
              </a:ext>
            </a:extLst>
          </p:cNvPr>
          <p:cNvPicPr>
            <a:picLocks noChangeAspect="1"/>
          </p:cNvPicPr>
          <p:nvPr/>
        </p:nvPicPr>
        <p:blipFill>
          <a:blip r:embed="rId5"/>
          <a:stretch>
            <a:fillRect/>
          </a:stretch>
        </p:blipFill>
        <p:spPr>
          <a:xfrm>
            <a:off x="0" y="0"/>
            <a:ext cx="12192000" cy="5122606"/>
          </a:xfrm>
          <a:prstGeom prst="rect">
            <a:avLst/>
          </a:prstGeom>
        </p:spPr>
      </p:pic>
      <p:pic>
        <p:nvPicPr>
          <p:cNvPr id="12" name="Audio 11">
            <a:hlinkClick r:id="" action="ppaction://media"/>
            <a:extLst>
              <a:ext uri="{FF2B5EF4-FFF2-40B4-BE49-F238E27FC236}">
                <a16:creationId xmlns:a16="http://schemas.microsoft.com/office/drawing/2014/main" id="{FECE24E4-2FFB-A2BE-0260-F39C2D451B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904"/>
    </mc:Choice>
    <mc:Fallback>
      <p:transition spd="slow" advTm="36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402688"/>
            <a:ext cx="12188952" cy="481725"/>
          </a:xfrm>
          <a:prstGeom prst="rect">
            <a:avLst/>
          </a:prstGeom>
          <a:noFill/>
        </p:spPr>
        <p:txBody>
          <a:bodyPr wrap="square" lIns="0" tIns="0" rIns="0" bIns="0" rtlCol="0" anchor="t"/>
          <a:lstStyle/>
          <a:p>
            <a:pPr algn="ctr">
              <a:lnSpc>
                <a:spcPts val="3794"/>
              </a:lnSpc>
              <a:buNone/>
            </a:pPr>
            <a:r>
              <a:rPr lang="en-US" sz="3500" kern="0" spc="35" dirty="0">
                <a:solidFill>
                  <a:srgbClr val="071023"/>
                </a:solidFill>
                <a:latin typeface="Roboto" panose="02000000000000000000" pitchFamily="2" charset="0"/>
                <a:ea typeface="Roboto" panose="02000000000000000000" pitchFamily="2" charset="0"/>
                <a:cs typeface="Roboto" panose="02000000000000000000" pitchFamily="2" charset="0"/>
              </a:rPr>
              <a:t>Challenges and Opportunities</a:t>
            </a:r>
            <a:endParaRPr lang="en-US" sz="3500" dirty="0">
              <a:latin typeface="Roboto" panose="02000000000000000000" pitchFamily="2" charset="0"/>
              <a:ea typeface="Roboto" panose="02000000000000000000" pitchFamily="2" charset="0"/>
              <a:cs typeface="Roboto" panose="02000000000000000000" pitchFamily="2" charset="0"/>
            </a:endParaRPr>
          </a:p>
        </p:txBody>
      </p:sp>
      <p:sp>
        <p:nvSpPr>
          <p:cNvPr id="4" name="Object 3"/>
          <p:cNvSpPr/>
          <p:nvPr/>
        </p:nvSpPr>
        <p:spPr>
          <a:xfrm>
            <a:off x="476131" y="1561709"/>
            <a:ext cx="3618595" cy="2313996"/>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US" sz="1280">
              <a:latin typeface="Lato" panose="020F0502020204030203" pitchFamily="34" charset="0"/>
              <a:ea typeface="Lato" panose="020F0502020204030203" pitchFamily="34" charset="0"/>
              <a:cs typeface="Lato" panose="020F0502020204030203" pitchFamily="34" charset="0"/>
            </a:endParaRPr>
          </a:p>
        </p:txBody>
      </p:sp>
      <p:sp>
        <p:nvSpPr>
          <p:cNvPr id="5" name="Object 4"/>
          <p:cNvSpPr/>
          <p:nvPr/>
        </p:nvSpPr>
        <p:spPr>
          <a:xfrm>
            <a:off x="761810" y="1793109"/>
            <a:ext cx="3456711" cy="228305"/>
          </a:xfrm>
          <a:prstGeom prst="rect">
            <a:avLst/>
          </a:prstGeom>
          <a:noFill/>
        </p:spPr>
        <p:txBody>
          <a:bodyPr wrap="square" lIns="0" tIns="0" rIns="0" bIns="0" rtlCol="0" anchor="t"/>
          <a:lstStyle/>
          <a:p>
            <a:pPr algn="l">
              <a:lnSpc>
                <a:spcPts val="1799"/>
              </a:lnSpc>
              <a:buNone/>
            </a:pPr>
            <a:r>
              <a:rPr lang="en-US" sz="1280" dirty="0">
                <a:solidFill>
                  <a:srgbClr val="071023"/>
                </a:solidFill>
                <a:latin typeface="Lato" panose="020F0502020204030203" pitchFamily="34" charset="0"/>
                <a:ea typeface="Lato" panose="020F0502020204030203" pitchFamily="34" charset="0"/>
                <a:cs typeface="Lato" panose="020F0502020204030203" pitchFamily="34" charset="0"/>
              </a:rPr>
              <a:t>Data Quality</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6" name="Object 5"/>
          <p:cNvSpPr/>
          <p:nvPr/>
        </p:nvSpPr>
        <p:spPr>
          <a:xfrm>
            <a:off x="761811" y="2124853"/>
            <a:ext cx="3121932" cy="1306503"/>
          </a:xfrm>
          <a:prstGeom prst="rect">
            <a:avLst/>
          </a:prstGeom>
          <a:noFill/>
        </p:spPr>
        <p:txBody>
          <a:bodyPr wrap="square" lIns="0" tIns="0" rIns="0" bIns="0" rtlCol="0" anchor="t"/>
          <a:lstStyle/>
          <a:p>
            <a:pPr algn="l">
              <a:lnSpc>
                <a:spcPts val="1470"/>
              </a:lnSpc>
              <a:spcBef>
                <a:spcPts val="799"/>
              </a:spcBef>
              <a:buNone/>
            </a:pPr>
            <a:r>
              <a:rPr lang="en-US" sz="128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Ensuring the accuracy, completeness, and consistency of customer data is crucial for building effective predictive models. Addressing issues like missing values, outliers, and data irregularities is a key challenge.</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7" name="Object 6"/>
          <p:cNvSpPr/>
          <p:nvPr/>
        </p:nvSpPr>
        <p:spPr>
          <a:xfrm>
            <a:off x="4285178" y="1561709"/>
            <a:ext cx="3618595" cy="2313996"/>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US" sz="1280">
              <a:latin typeface="Lato" panose="020F0502020204030203" pitchFamily="34" charset="0"/>
              <a:ea typeface="Lato" panose="020F0502020204030203" pitchFamily="34" charset="0"/>
              <a:cs typeface="Lato" panose="020F0502020204030203" pitchFamily="34" charset="0"/>
            </a:endParaRPr>
          </a:p>
        </p:txBody>
      </p:sp>
      <p:sp>
        <p:nvSpPr>
          <p:cNvPr id="8" name="Object 7"/>
          <p:cNvSpPr/>
          <p:nvPr/>
        </p:nvSpPr>
        <p:spPr>
          <a:xfrm>
            <a:off x="4570857" y="1793109"/>
            <a:ext cx="3456711" cy="228305"/>
          </a:xfrm>
          <a:prstGeom prst="rect">
            <a:avLst/>
          </a:prstGeom>
          <a:noFill/>
        </p:spPr>
        <p:txBody>
          <a:bodyPr wrap="square" lIns="0" tIns="0" rIns="0" bIns="0" rtlCol="0" anchor="t"/>
          <a:lstStyle/>
          <a:p>
            <a:pPr algn="l">
              <a:lnSpc>
                <a:spcPts val="1799"/>
              </a:lnSpc>
              <a:buNone/>
            </a:pPr>
            <a:r>
              <a:rPr lang="en-US" sz="1280" dirty="0">
                <a:solidFill>
                  <a:srgbClr val="071023"/>
                </a:solidFill>
                <a:latin typeface="Lato" panose="020F0502020204030203" pitchFamily="34" charset="0"/>
                <a:ea typeface="Lato" panose="020F0502020204030203" pitchFamily="34" charset="0"/>
                <a:cs typeface="Lato" panose="020F0502020204030203" pitchFamily="34" charset="0"/>
              </a:rPr>
              <a:t>Class Imbalance</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9" name="Object 8"/>
          <p:cNvSpPr/>
          <p:nvPr/>
        </p:nvSpPr>
        <p:spPr>
          <a:xfrm>
            <a:off x="4570857" y="2124853"/>
            <a:ext cx="3127801" cy="1686814"/>
          </a:xfrm>
          <a:prstGeom prst="rect">
            <a:avLst/>
          </a:prstGeom>
          <a:noFill/>
        </p:spPr>
        <p:txBody>
          <a:bodyPr wrap="square" lIns="0" tIns="0" rIns="0" bIns="0" rtlCol="0" anchor="t"/>
          <a:lstStyle/>
          <a:p>
            <a:pPr algn="l">
              <a:lnSpc>
                <a:spcPts val="1470"/>
              </a:lnSpc>
              <a:spcBef>
                <a:spcPts val="799"/>
              </a:spcBef>
              <a:buNone/>
            </a:pPr>
            <a:r>
              <a:rPr lang="en-US" sz="128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Telecom customer churn data often exhibits a significant class imbalance, with a much larger proportion of non-churning customers compared to churning customers. This can lead to biased models and poor performance on the minority class.</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0" name="Object 9"/>
          <p:cNvSpPr/>
          <p:nvPr/>
        </p:nvSpPr>
        <p:spPr>
          <a:xfrm>
            <a:off x="8094226" y="1561709"/>
            <a:ext cx="3618595" cy="2313996"/>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US" sz="1280">
              <a:latin typeface="Lato" panose="020F0502020204030203" pitchFamily="34" charset="0"/>
              <a:ea typeface="Lato" panose="020F0502020204030203" pitchFamily="34" charset="0"/>
              <a:cs typeface="Lato" panose="020F0502020204030203" pitchFamily="34" charset="0"/>
            </a:endParaRPr>
          </a:p>
        </p:txBody>
      </p:sp>
      <p:sp>
        <p:nvSpPr>
          <p:cNvPr id="11" name="Object 10"/>
          <p:cNvSpPr/>
          <p:nvPr/>
        </p:nvSpPr>
        <p:spPr>
          <a:xfrm>
            <a:off x="8379905" y="1793109"/>
            <a:ext cx="3456711" cy="228305"/>
          </a:xfrm>
          <a:prstGeom prst="rect">
            <a:avLst/>
          </a:prstGeom>
          <a:noFill/>
        </p:spPr>
        <p:txBody>
          <a:bodyPr wrap="square" lIns="0" tIns="0" rIns="0" bIns="0" rtlCol="0" anchor="t"/>
          <a:lstStyle/>
          <a:p>
            <a:pPr algn="l">
              <a:lnSpc>
                <a:spcPts val="1799"/>
              </a:lnSpc>
              <a:buNone/>
            </a:pPr>
            <a:r>
              <a:rPr lang="en-US" sz="1280" dirty="0">
                <a:solidFill>
                  <a:srgbClr val="071023"/>
                </a:solidFill>
                <a:latin typeface="Lato" panose="020F0502020204030203" pitchFamily="34" charset="0"/>
                <a:ea typeface="Lato" panose="020F0502020204030203" pitchFamily="34" charset="0"/>
                <a:cs typeface="Lato" panose="020F0502020204030203" pitchFamily="34" charset="0"/>
              </a:rPr>
              <a:t>Model Scalability</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2" name="Object 11"/>
          <p:cNvSpPr/>
          <p:nvPr/>
        </p:nvSpPr>
        <p:spPr>
          <a:xfrm>
            <a:off x="8379906" y="2124853"/>
            <a:ext cx="2917360" cy="1483586"/>
          </a:xfrm>
          <a:prstGeom prst="rect">
            <a:avLst/>
          </a:prstGeom>
          <a:noFill/>
        </p:spPr>
        <p:txBody>
          <a:bodyPr wrap="square" lIns="0" tIns="0" rIns="0" bIns="0" rtlCol="0" anchor="t"/>
          <a:lstStyle/>
          <a:p>
            <a:pPr algn="l">
              <a:lnSpc>
                <a:spcPts val="1470"/>
              </a:lnSpc>
              <a:spcBef>
                <a:spcPts val="799"/>
              </a:spcBef>
              <a:buNone/>
            </a:pPr>
            <a:r>
              <a:rPr lang="en-US" sz="128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As the telecom customer base grows, scaling the predictive models to handle the increasing data volume and complexity is a critical challenge. Ensuring the models can be trained and deployed efficiently is crucial.</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3" name="Object 12"/>
          <p:cNvSpPr/>
          <p:nvPr/>
        </p:nvSpPr>
        <p:spPr>
          <a:xfrm>
            <a:off x="476131" y="4066158"/>
            <a:ext cx="5523119" cy="2313996"/>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US" sz="1280">
              <a:latin typeface="Lato" panose="020F0502020204030203" pitchFamily="34" charset="0"/>
              <a:ea typeface="Lato" panose="020F0502020204030203" pitchFamily="34" charset="0"/>
              <a:cs typeface="Lato" panose="020F0502020204030203" pitchFamily="34" charset="0"/>
            </a:endParaRPr>
          </a:p>
        </p:txBody>
      </p:sp>
      <p:sp>
        <p:nvSpPr>
          <p:cNvPr id="14" name="Object 13"/>
          <p:cNvSpPr/>
          <p:nvPr/>
        </p:nvSpPr>
        <p:spPr>
          <a:xfrm>
            <a:off x="761810" y="4297558"/>
            <a:ext cx="5551687" cy="228305"/>
          </a:xfrm>
          <a:prstGeom prst="rect">
            <a:avLst/>
          </a:prstGeom>
          <a:noFill/>
        </p:spPr>
        <p:txBody>
          <a:bodyPr wrap="square" lIns="0" tIns="0" rIns="0" bIns="0" rtlCol="0" anchor="t"/>
          <a:lstStyle/>
          <a:p>
            <a:pPr algn="l">
              <a:lnSpc>
                <a:spcPts val="1799"/>
              </a:lnSpc>
              <a:buNone/>
            </a:pPr>
            <a:r>
              <a:rPr lang="en-US" sz="1280" dirty="0">
                <a:solidFill>
                  <a:srgbClr val="071023"/>
                </a:solidFill>
                <a:latin typeface="Lato" panose="020F0502020204030203" pitchFamily="34" charset="0"/>
                <a:ea typeface="Lato" panose="020F0502020204030203" pitchFamily="34" charset="0"/>
                <a:cs typeface="Lato" panose="020F0502020204030203" pitchFamily="34" charset="0"/>
              </a:rPr>
              <a:t>Customer Segmentation</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5" name="Object 14"/>
          <p:cNvSpPr/>
          <p:nvPr/>
        </p:nvSpPr>
        <p:spPr>
          <a:xfrm>
            <a:off x="761810" y="4629302"/>
            <a:ext cx="5551687" cy="746573"/>
          </a:xfrm>
          <a:prstGeom prst="rect">
            <a:avLst/>
          </a:prstGeom>
          <a:noFill/>
        </p:spPr>
        <p:txBody>
          <a:bodyPr wrap="square" lIns="0" tIns="0" rIns="0" bIns="0" rtlCol="0" anchor="t"/>
          <a:lstStyle/>
          <a:p>
            <a:pPr algn="l">
              <a:lnSpc>
                <a:spcPts val="1470"/>
              </a:lnSpc>
              <a:spcBef>
                <a:spcPts val="799"/>
              </a:spcBef>
              <a:buNone/>
            </a:pPr>
            <a:r>
              <a:rPr lang="en-US" sz="128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Identifying distinct customer segments based on their behavior, demographics, and preferences presents an opportunity to develop more personalized and targeted marketing campaigns to reduce churn.</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6" name="Object 15"/>
          <p:cNvSpPr/>
          <p:nvPr/>
        </p:nvSpPr>
        <p:spPr>
          <a:xfrm>
            <a:off x="6189702" y="4066158"/>
            <a:ext cx="5523119" cy="2313996"/>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US" sz="1280">
              <a:latin typeface="Lato" panose="020F0502020204030203" pitchFamily="34" charset="0"/>
              <a:ea typeface="Lato" panose="020F0502020204030203" pitchFamily="34" charset="0"/>
              <a:cs typeface="Lato" panose="020F0502020204030203" pitchFamily="34" charset="0"/>
            </a:endParaRPr>
          </a:p>
        </p:txBody>
      </p:sp>
      <p:sp>
        <p:nvSpPr>
          <p:cNvPr id="17" name="Object 16"/>
          <p:cNvSpPr/>
          <p:nvPr/>
        </p:nvSpPr>
        <p:spPr>
          <a:xfrm>
            <a:off x="6475381" y="4297558"/>
            <a:ext cx="5551687" cy="228305"/>
          </a:xfrm>
          <a:prstGeom prst="rect">
            <a:avLst/>
          </a:prstGeom>
          <a:noFill/>
        </p:spPr>
        <p:txBody>
          <a:bodyPr wrap="square" lIns="0" tIns="0" rIns="0" bIns="0" rtlCol="0" anchor="t"/>
          <a:lstStyle/>
          <a:p>
            <a:pPr algn="l">
              <a:lnSpc>
                <a:spcPts val="1799"/>
              </a:lnSpc>
              <a:buNone/>
            </a:pPr>
            <a:r>
              <a:rPr lang="en-US" sz="1280" dirty="0">
                <a:solidFill>
                  <a:srgbClr val="071023"/>
                </a:solidFill>
                <a:latin typeface="Lato" panose="020F0502020204030203" pitchFamily="34" charset="0"/>
                <a:ea typeface="Lato" panose="020F0502020204030203" pitchFamily="34" charset="0"/>
                <a:cs typeface="Lato" panose="020F0502020204030203" pitchFamily="34" charset="0"/>
              </a:rPr>
              <a:t>Personalized Marketing Campaigns</a:t>
            </a:r>
            <a:endParaRPr lang="en-US" sz="1280" dirty="0">
              <a:latin typeface="Lato" panose="020F0502020204030203" pitchFamily="34" charset="0"/>
              <a:ea typeface="Lato" panose="020F0502020204030203" pitchFamily="34" charset="0"/>
              <a:cs typeface="Lato" panose="020F0502020204030203" pitchFamily="34" charset="0"/>
            </a:endParaRPr>
          </a:p>
        </p:txBody>
      </p:sp>
      <p:sp>
        <p:nvSpPr>
          <p:cNvPr id="18" name="Object 17"/>
          <p:cNvSpPr/>
          <p:nvPr/>
        </p:nvSpPr>
        <p:spPr>
          <a:xfrm>
            <a:off x="6475381" y="4629302"/>
            <a:ext cx="4954809" cy="933217"/>
          </a:xfrm>
          <a:prstGeom prst="rect">
            <a:avLst/>
          </a:prstGeom>
          <a:noFill/>
        </p:spPr>
        <p:txBody>
          <a:bodyPr wrap="square" lIns="0" tIns="0" rIns="0" bIns="0" rtlCol="0" anchor="t"/>
          <a:lstStyle/>
          <a:p>
            <a:pPr algn="l">
              <a:lnSpc>
                <a:spcPts val="1470"/>
              </a:lnSpc>
              <a:spcBef>
                <a:spcPts val="799"/>
              </a:spcBef>
              <a:buNone/>
            </a:pPr>
            <a:r>
              <a:rPr lang="en-US" sz="128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Leveraging the insights from the predictive models, telecom companies can design and deploy personalized marketing campaigns tailored to the specific needs and preferences of individual customers, increasing the effectiveness of customer retention efforts.</a:t>
            </a:r>
            <a:endParaRPr lang="en-US" sz="1280" dirty="0">
              <a:latin typeface="Lato" panose="020F0502020204030203" pitchFamily="34" charset="0"/>
              <a:ea typeface="Lato" panose="020F0502020204030203" pitchFamily="34" charset="0"/>
              <a:cs typeface="Lato" panose="020F0502020204030203" pitchFamily="34" charset="0"/>
            </a:endParaRPr>
          </a:p>
        </p:txBody>
      </p:sp>
      <p:pic>
        <p:nvPicPr>
          <p:cNvPr id="20" name="Audio 19">
            <a:hlinkClick r:id="" action="ppaction://media"/>
            <a:extLst>
              <a:ext uri="{FF2B5EF4-FFF2-40B4-BE49-F238E27FC236}">
                <a16:creationId xmlns:a16="http://schemas.microsoft.com/office/drawing/2014/main" id="{99139849-7D2C-F9D3-3AA0-4615AD0C61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309"/>
    </mc:Choice>
    <mc:Fallback>
      <p:transition spd="slow" advTm="2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892346" y="476131"/>
            <a:ext cx="3829997" cy="5913546"/>
          </a:xfrm>
          <a:prstGeom prst="rect">
            <a:avLst/>
          </a:prstGeom>
          <a:solidFill>
            <a:srgbClr val="DC582A"/>
          </a:solidFill>
        </p:spPr>
        <p:txBody>
          <a:bodyPr/>
          <a:lstStyle/>
          <a:p>
            <a:endParaRPr lang="en-US"/>
          </a:p>
        </p:txBody>
      </p:sp>
      <p:pic>
        <p:nvPicPr>
          <p:cNvPr id="3" name="Object 2" descr="preencoded.png"/>
          <p:cNvPicPr>
            <a:picLocks noChangeAspect="1"/>
          </p:cNvPicPr>
          <p:nvPr/>
        </p:nvPicPr>
        <p:blipFill>
          <a:blip r:embed="rId5"/>
          <a:srcRect l="-2166" t="-71053" r="-2166" b="-71053"/>
          <a:stretch/>
        </p:blipFill>
        <p:spPr>
          <a:xfrm>
            <a:off x="7892346" y="476131"/>
            <a:ext cx="3829997" cy="5913546"/>
          </a:xfrm>
          <a:prstGeom prst="rect">
            <a:avLst/>
          </a:prstGeom>
        </p:spPr>
      </p:pic>
      <p:sp>
        <p:nvSpPr>
          <p:cNvPr id="4" name="Object 3"/>
          <p:cNvSpPr/>
          <p:nvPr/>
        </p:nvSpPr>
        <p:spPr>
          <a:xfrm>
            <a:off x="128174" y="2456836"/>
            <a:ext cx="7634093" cy="405664"/>
          </a:xfrm>
          <a:prstGeom prst="rect">
            <a:avLst/>
          </a:prstGeom>
          <a:noFill/>
        </p:spPr>
        <p:txBody>
          <a:bodyPr wrap="square" lIns="0" tIns="0" rIns="0" bIns="0" rtlCol="0" anchor="t"/>
          <a:lstStyle/>
          <a:p>
            <a:pPr algn="ctr">
              <a:lnSpc>
                <a:spcPts val="3195"/>
              </a:lnSpc>
              <a:buNone/>
            </a:pPr>
            <a:r>
              <a:rPr lang="en-US" sz="3000" b="1" dirty="0">
                <a:solidFill>
                  <a:srgbClr val="FFFFFF"/>
                </a:solidFill>
                <a:latin typeface="Roboto" pitchFamily="34" charset="0"/>
                <a:ea typeface="Roboto" pitchFamily="34" charset="-122"/>
                <a:cs typeface="Roboto" pitchFamily="34" charset="-120"/>
              </a:rPr>
              <a:t>Ethical Considerations</a:t>
            </a:r>
            <a:endParaRPr lang="en-US" dirty="0"/>
          </a:p>
        </p:txBody>
      </p:sp>
      <p:sp>
        <p:nvSpPr>
          <p:cNvPr id="5" name="Object 4"/>
          <p:cNvSpPr/>
          <p:nvPr/>
        </p:nvSpPr>
        <p:spPr>
          <a:xfrm>
            <a:off x="128174" y="3002958"/>
            <a:ext cx="7634093" cy="1398635"/>
          </a:xfrm>
          <a:prstGeom prst="rect">
            <a:avLst/>
          </a:prstGeom>
          <a:noFill/>
        </p:spPr>
        <p:txBody>
          <a:bodyPr wrap="square" lIns="0" tIns="0" rIns="0" bIns="0" rtlCol="0" anchor="t"/>
          <a:lstStyle/>
          <a:p>
            <a:pPr algn="ctr">
              <a:lnSpc>
                <a:spcPts val="2204"/>
              </a:lnSpc>
              <a:spcBef>
                <a:spcPts val="1084"/>
              </a:spcBef>
              <a:buNone/>
            </a:pPr>
            <a:r>
              <a:rPr lang="en-US" sz="1530" kern="0" spc="31" dirty="0">
                <a:solidFill>
                  <a:srgbClr val="FFFFFF">
                    <a:alpha val="90000"/>
                  </a:srgbClr>
                </a:solidFill>
                <a:latin typeface="Lato" pitchFamily="34" charset="0"/>
                <a:ea typeface="Lato" pitchFamily="34" charset="-122"/>
                <a:cs typeface="Lato" pitchFamily="34" charset="-120"/>
              </a:rPr>
              <a:t>Developing a churn prediction model raises ethical considerations that must be carefully addressed. Ethical concerns include ensuring the model does not exhibit biases or discriminate against certain customer segments, preserving customer privacy and data security, and considering the potential impacts of the model's predictions on vulnerable individuals or communities.</a:t>
            </a:r>
            <a:endParaRPr lang="en-US" dirty="0"/>
          </a:p>
        </p:txBody>
      </p:sp>
      <p:pic>
        <p:nvPicPr>
          <p:cNvPr id="8" name="Audio 7">
            <a:hlinkClick r:id="" action="ppaction://media"/>
            <a:extLst>
              <a:ext uri="{FF2B5EF4-FFF2-40B4-BE49-F238E27FC236}">
                <a16:creationId xmlns:a16="http://schemas.microsoft.com/office/drawing/2014/main" id="{86D97327-B6EE-248A-F1CA-104F78C6EF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511"/>
    </mc:Choice>
    <mc:Fallback>
      <p:transition spd="slow" advTm="3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3023431"/>
            <a:ext cx="2894472" cy="811327"/>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Future Enhancements</a:t>
            </a:r>
            <a:endParaRPr lang="en-US" dirty="0"/>
          </a:p>
        </p:txBody>
      </p:sp>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658" y="1180805"/>
            <a:ext cx="5151737" cy="1076056"/>
          </a:xfrm>
          <a:prstGeom prst="rect">
            <a:avLst/>
          </a:prstGeom>
        </p:spPr>
      </p:pic>
      <p:sp>
        <p:nvSpPr>
          <p:cNvPr id="4" name="Object 3"/>
          <p:cNvSpPr/>
          <p:nvPr/>
        </p:nvSpPr>
        <p:spPr>
          <a:xfrm>
            <a:off x="4475631" y="1605037"/>
            <a:ext cx="4537457" cy="212592"/>
          </a:xfrm>
          <a:prstGeom prst="rect">
            <a:avLst/>
          </a:prstGeom>
          <a:noFill/>
        </p:spPr>
        <p:txBody>
          <a:bodyPr wrap="square" lIns="0" tIns="0" rIns="0" bIns="0" rtlCol="0" anchor="ctr"/>
          <a:lstStyle/>
          <a:p>
            <a:pPr algn="l">
              <a:lnSpc>
                <a:spcPts val="1675"/>
              </a:lnSpc>
              <a:buNone/>
            </a:pPr>
            <a:r>
              <a:rPr lang="en-US" sz="1224" kern="0" spc="25" dirty="0">
                <a:solidFill>
                  <a:srgbClr val="FFFFFF"/>
                </a:solidFill>
                <a:latin typeface="Lato" pitchFamily="34" charset="0"/>
                <a:ea typeface="Lato" pitchFamily="34" charset="-122"/>
                <a:cs typeface="Lato" pitchFamily="34" charset="-120"/>
              </a:rPr>
              <a:t>Incorporate Customer Sentiment Analysis</a:t>
            </a:r>
            <a:endParaRPr lang="en-US" dirty="0"/>
          </a:p>
        </p:txBody>
      </p:sp>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658" y="2323520"/>
            <a:ext cx="2847263" cy="1076056"/>
          </a:xfrm>
          <a:prstGeom prst="rect">
            <a:avLst/>
          </a:prstGeom>
        </p:spPr>
      </p:pic>
      <p:sp>
        <p:nvSpPr>
          <p:cNvPr id="6" name="Object 5"/>
          <p:cNvSpPr/>
          <p:nvPr/>
        </p:nvSpPr>
        <p:spPr>
          <a:xfrm>
            <a:off x="4475631" y="2533493"/>
            <a:ext cx="2266240" cy="637777"/>
          </a:xfrm>
          <a:prstGeom prst="rect">
            <a:avLst/>
          </a:prstGeom>
          <a:noFill/>
        </p:spPr>
        <p:txBody>
          <a:bodyPr wrap="square" lIns="0" tIns="0" rIns="0" bIns="0" rtlCol="0" anchor="ctr"/>
          <a:lstStyle/>
          <a:p>
            <a:pPr algn="l">
              <a:lnSpc>
                <a:spcPts val="1675"/>
              </a:lnSpc>
              <a:buNone/>
            </a:pPr>
            <a:r>
              <a:rPr lang="en-US" sz="1224" kern="0" spc="25" dirty="0">
                <a:solidFill>
                  <a:srgbClr val="FFFFFF"/>
                </a:solidFill>
                <a:latin typeface="Lato" pitchFamily="34" charset="0"/>
                <a:ea typeface="Lato" pitchFamily="34" charset="-122"/>
                <a:cs typeface="Lato" pitchFamily="34" charset="-120"/>
              </a:rPr>
              <a:t>Enhance Feature Engineering with Geospatial Data</a:t>
            </a:r>
            <a:endParaRPr lang="en-US" dirty="0"/>
          </a:p>
        </p:txBody>
      </p:sp>
      <p:pic>
        <p:nvPicPr>
          <p:cNvPr id="7" name="Object 6"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5658" y="3466234"/>
            <a:ext cx="7446688" cy="1076056"/>
          </a:xfrm>
          <a:prstGeom prst="rect">
            <a:avLst/>
          </a:prstGeom>
        </p:spPr>
      </p:pic>
      <p:sp>
        <p:nvSpPr>
          <p:cNvPr id="8" name="Object 7"/>
          <p:cNvSpPr/>
          <p:nvPr/>
        </p:nvSpPr>
        <p:spPr>
          <a:xfrm>
            <a:off x="4475631" y="3890466"/>
            <a:ext cx="6808672" cy="212592"/>
          </a:xfrm>
          <a:prstGeom prst="rect">
            <a:avLst/>
          </a:prstGeom>
          <a:noFill/>
        </p:spPr>
        <p:txBody>
          <a:bodyPr wrap="square" lIns="0" tIns="0" rIns="0" bIns="0" rtlCol="0" anchor="ctr"/>
          <a:lstStyle/>
          <a:p>
            <a:pPr algn="l">
              <a:lnSpc>
                <a:spcPts val="1675"/>
              </a:lnSpc>
              <a:buNone/>
            </a:pPr>
            <a:r>
              <a:rPr lang="en-US" sz="1224" kern="0" spc="25" dirty="0">
                <a:solidFill>
                  <a:srgbClr val="FFFFFF"/>
                </a:solidFill>
                <a:latin typeface="Lato" pitchFamily="34" charset="0"/>
                <a:ea typeface="Lato" pitchFamily="34" charset="-122"/>
                <a:cs typeface="Lato" pitchFamily="34" charset="-120"/>
              </a:rPr>
              <a:t>Leverage Ensemble Modeling Techniques</a:t>
            </a:r>
            <a:endParaRPr lang="en-US" dirty="0"/>
          </a:p>
        </p:txBody>
      </p:sp>
      <p:pic>
        <p:nvPicPr>
          <p:cNvPr id="9" name="Object 8"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5658" y="4608948"/>
            <a:ext cx="4494676" cy="1076056"/>
          </a:xfrm>
          <a:prstGeom prst="rect">
            <a:avLst/>
          </a:prstGeom>
        </p:spPr>
      </p:pic>
      <p:sp>
        <p:nvSpPr>
          <p:cNvPr id="10" name="Object 9"/>
          <p:cNvSpPr/>
          <p:nvPr/>
        </p:nvSpPr>
        <p:spPr>
          <a:xfrm>
            <a:off x="4475631" y="5033180"/>
            <a:ext cx="3888538" cy="212592"/>
          </a:xfrm>
          <a:prstGeom prst="rect">
            <a:avLst/>
          </a:prstGeom>
          <a:noFill/>
        </p:spPr>
        <p:txBody>
          <a:bodyPr wrap="square" lIns="0" tIns="0" rIns="0" bIns="0" rtlCol="0" anchor="ctr"/>
          <a:lstStyle/>
          <a:p>
            <a:pPr algn="l">
              <a:lnSpc>
                <a:spcPts val="1675"/>
              </a:lnSpc>
              <a:buNone/>
            </a:pPr>
            <a:r>
              <a:rPr lang="en-US" sz="1224" kern="0" spc="25" dirty="0">
                <a:solidFill>
                  <a:srgbClr val="FFFFFF"/>
                </a:solidFill>
                <a:latin typeface="Lato" pitchFamily="34" charset="0"/>
                <a:ea typeface="Lato" pitchFamily="34" charset="-122"/>
                <a:cs typeface="Lato" pitchFamily="34" charset="-120"/>
              </a:rPr>
              <a:t>Improve Real-Time Churn Prediction Capabilities</a:t>
            </a:r>
            <a:endParaRPr lang="en-US" dirty="0"/>
          </a:p>
        </p:txBody>
      </p:sp>
      <p:pic>
        <p:nvPicPr>
          <p:cNvPr id="11" name="Picture 10">
            <a:extLst>
              <a:ext uri="{FF2B5EF4-FFF2-40B4-BE49-F238E27FC236}">
                <a16:creationId xmlns:a16="http://schemas.microsoft.com/office/drawing/2014/main" id="{0740AC5C-77B4-49B9-9425-ABE442DFA78F}"/>
              </a:ext>
            </a:extLst>
          </p:cNvPr>
          <p:cNvPicPr>
            <a:picLocks noChangeAspect="1"/>
          </p:cNvPicPr>
          <p:nvPr/>
        </p:nvPicPr>
        <p:blipFill>
          <a:blip r:embed="rId13"/>
          <a:stretch>
            <a:fillRect/>
          </a:stretch>
        </p:blipFill>
        <p:spPr>
          <a:xfrm>
            <a:off x="0" y="0"/>
            <a:ext cx="12192000" cy="6858000"/>
          </a:xfrm>
          <a:prstGeom prst="rect">
            <a:avLst/>
          </a:prstGeom>
        </p:spPr>
      </p:pic>
      <p:pic>
        <p:nvPicPr>
          <p:cNvPr id="14" name="Audio 13">
            <a:hlinkClick r:id="" action="ppaction://media"/>
            <a:extLst>
              <a:ext uri="{FF2B5EF4-FFF2-40B4-BE49-F238E27FC236}">
                <a16:creationId xmlns:a16="http://schemas.microsoft.com/office/drawing/2014/main" id="{CA99D6E7-0847-5970-4C35-6080E7E3F2BD}"/>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993"/>
    </mc:Choice>
    <mc:Fallback>
      <p:transition spd="slow" advTm="1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Introduction</a:t>
            </a:r>
            <a:endParaRPr lang="en-US" dirty="0"/>
          </a:p>
        </p:txBody>
      </p:sp>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275" y="2020432"/>
            <a:ext cx="837990" cy="771332"/>
          </a:xfrm>
          <a:prstGeom prst="rect">
            <a:avLst/>
          </a:prstGeom>
        </p:spPr>
      </p:pic>
      <p:sp>
        <p:nvSpPr>
          <p:cNvPr id="4" name="Object 3"/>
          <p:cNvSpPr/>
          <p:nvPr/>
        </p:nvSpPr>
        <p:spPr>
          <a:xfrm>
            <a:off x="418995" y="3158534"/>
            <a:ext cx="2566346" cy="26568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Customer Churn Defined</a:t>
            </a:r>
            <a:endParaRPr lang="en-US" dirty="0"/>
          </a:p>
        </p:txBody>
      </p:sp>
      <p:sp>
        <p:nvSpPr>
          <p:cNvPr id="5" name="Object 4"/>
          <p:cNvSpPr/>
          <p:nvPr/>
        </p:nvSpPr>
        <p:spPr>
          <a:xfrm>
            <a:off x="418995" y="3493730"/>
            <a:ext cx="2566346" cy="699198"/>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FFFFFF">
                    <a:alpha val="90000"/>
                  </a:srgbClr>
                </a:solidFill>
                <a:latin typeface="Lato" pitchFamily="34" charset="0"/>
                <a:ea typeface="Lato" pitchFamily="34" charset="-122"/>
                <a:cs typeface="Lato" pitchFamily="34" charset="-120"/>
              </a:rPr>
              <a:t>The phenomenon of customers discontinuing their relationship with a telecom service provider.</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2410" y="1942317"/>
            <a:ext cx="990352" cy="799900"/>
          </a:xfrm>
          <a:prstGeom prst="rect">
            <a:avLst/>
          </a:prstGeom>
        </p:spPr>
      </p:pic>
      <p:sp>
        <p:nvSpPr>
          <p:cNvPr id="7" name="Object 6"/>
          <p:cNvSpPr/>
          <p:nvPr/>
        </p:nvSpPr>
        <p:spPr>
          <a:xfrm>
            <a:off x="3331488" y="3158534"/>
            <a:ext cx="2597770" cy="531362"/>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Importance in Telecom Industry</a:t>
            </a:r>
            <a:endParaRPr lang="en-US" dirty="0"/>
          </a:p>
        </p:txBody>
      </p:sp>
      <p:sp>
        <p:nvSpPr>
          <p:cNvPr id="8" name="Object 7"/>
          <p:cNvSpPr/>
          <p:nvPr/>
        </p:nvSpPr>
        <p:spPr>
          <a:xfrm>
            <a:off x="3331488" y="3759411"/>
            <a:ext cx="2597770" cy="932264"/>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FFFFFF">
                    <a:alpha val="90000"/>
                  </a:srgbClr>
                </a:solidFill>
                <a:latin typeface="Lato" pitchFamily="34" charset="0"/>
                <a:ea typeface="Lato" pitchFamily="34" charset="-122"/>
                <a:cs typeface="Lato" pitchFamily="34" charset="-120"/>
              </a:rPr>
              <a:t>High customer churn rates can significantly impact a telecom company's revenue, growth, and profitability.</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0346" y="1998113"/>
            <a:ext cx="733242" cy="733242"/>
          </a:xfrm>
          <a:prstGeom prst="rect">
            <a:avLst/>
          </a:prstGeom>
        </p:spPr>
      </p:pic>
      <p:sp>
        <p:nvSpPr>
          <p:cNvPr id="10" name="Object 9"/>
          <p:cNvSpPr/>
          <p:nvPr/>
        </p:nvSpPr>
        <p:spPr>
          <a:xfrm>
            <a:off x="6217794" y="3158534"/>
            <a:ext cx="2681569" cy="26568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Factors Influencing Churn</a:t>
            </a:r>
            <a:endParaRPr lang="en-US" dirty="0"/>
          </a:p>
        </p:txBody>
      </p:sp>
      <p:sp>
        <p:nvSpPr>
          <p:cNvPr id="11" name="Object 10"/>
          <p:cNvSpPr/>
          <p:nvPr/>
        </p:nvSpPr>
        <p:spPr>
          <a:xfrm>
            <a:off x="6217794" y="3493730"/>
            <a:ext cx="2681569" cy="932264"/>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FFFFFF">
                    <a:alpha val="90000"/>
                  </a:srgbClr>
                </a:solidFill>
                <a:latin typeface="Lato" pitchFamily="34" charset="0"/>
                <a:ea typeface="Lato" pitchFamily="34" charset="-122"/>
                <a:cs typeface="Lato" pitchFamily="34" charset="-120"/>
              </a:rPr>
              <a:t>Factors such as pricing, customer service, network quality, and competitors' offerings can contribute to customer churn.</a:t>
            </a:r>
            <a:endParaRPr lang="en-US" dirty="0"/>
          </a:p>
        </p:txBody>
      </p:sp>
      <p:pic>
        <p:nvPicPr>
          <p:cNvPr id="12" name="Object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18093" y="2020432"/>
            <a:ext cx="942739" cy="685629"/>
          </a:xfrm>
          <a:prstGeom prst="rect">
            <a:avLst/>
          </a:prstGeom>
        </p:spPr>
      </p:pic>
      <p:sp>
        <p:nvSpPr>
          <p:cNvPr id="13" name="Object 12"/>
          <p:cNvSpPr/>
          <p:nvPr/>
        </p:nvSpPr>
        <p:spPr>
          <a:xfrm>
            <a:off x="9198374" y="3158534"/>
            <a:ext cx="2576821" cy="531362"/>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Challenges in Predicting Churn</a:t>
            </a:r>
            <a:endParaRPr lang="en-US" dirty="0"/>
          </a:p>
        </p:txBody>
      </p:sp>
      <p:sp>
        <p:nvSpPr>
          <p:cNvPr id="14" name="Object 13"/>
          <p:cNvSpPr/>
          <p:nvPr/>
        </p:nvSpPr>
        <p:spPr>
          <a:xfrm>
            <a:off x="9198374" y="3759411"/>
            <a:ext cx="2576821" cy="932264"/>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FFFFFF">
                    <a:alpha val="90000"/>
                  </a:srgbClr>
                </a:solidFill>
                <a:latin typeface="Lato" pitchFamily="34" charset="0"/>
                <a:ea typeface="Lato" pitchFamily="34" charset="-122"/>
                <a:cs typeface="Lato" pitchFamily="34" charset="-120"/>
              </a:rPr>
              <a:t>Accurately predicting customer churn is a complex task due to the dynamic nature of customer behavior and preferences.</a:t>
            </a:r>
            <a:endParaRPr lang="en-US" dirty="0"/>
          </a:p>
        </p:txBody>
      </p:sp>
      <p:sp>
        <p:nvSpPr>
          <p:cNvPr id="15" name="Object 14"/>
          <p:cNvSpPr/>
          <p:nvPr/>
        </p:nvSpPr>
        <p:spPr>
          <a:xfrm>
            <a:off x="0" y="5246963"/>
            <a:ext cx="12188952" cy="1609323"/>
          </a:xfrm>
          <a:prstGeom prst="rect">
            <a:avLst/>
          </a:prstGeom>
          <a:solidFill>
            <a:srgbClr val="E6D69A"/>
          </a:solidFill>
        </p:spPr>
        <p:txBody>
          <a:bodyPr/>
          <a:lstStyle/>
          <a:p>
            <a:endParaRPr lang="en-US"/>
          </a:p>
        </p:txBody>
      </p:sp>
      <p:sp>
        <p:nvSpPr>
          <p:cNvPr id="16" name="Object 15"/>
          <p:cNvSpPr/>
          <p:nvPr/>
        </p:nvSpPr>
        <p:spPr>
          <a:xfrm>
            <a:off x="1787991" y="5546806"/>
            <a:ext cx="8612971" cy="996304"/>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Understanding the critical nature of customer churn and the challenges in predicting it is the first step towards developing effective strategies to retain customers and drive business growth in the telecom industry.</a:t>
            </a:r>
            <a:endParaRPr lang="en-US" dirty="0"/>
          </a:p>
        </p:txBody>
      </p:sp>
      <p:pic>
        <p:nvPicPr>
          <p:cNvPr id="20" name="Audio 19">
            <a:hlinkClick r:id="" action="ppaction://media"/>
            <a:extLst>
              <a:ext uri="{FF2B5EF4-FFF2-40B4-BE49-F238E27FC236}">
                <a16:creationId xmlns:a16="http://schemas.microsoft.com/office/drawing/2014/main" id="{0073E906-343A-19F1-8A1F-4EF501B8735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528"/>
    </mc:Choice>
    <mc:Fallback>
      <p:transition spd="slow" advTm="5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Dataset Details</a:t>
            </a:r>
            <a:endParaRPr lang="en-US" dirty="0"/>
          </a:p>
        </p:txBody>
      </p:sp>
      <p:sp>
        <p:nvSpPr>
          <p:cNvPr id="3" name="Object 2"/>
          <p:cNvSpPr/>
          <p:nvPr/>
        </p:nvSpPr>
        <p:spPr>
          <a:xfrm>
            <a:off x="952262" y="1535879"/>
            <a:ext cx="5446938" cy="4263038"/>
          </a:xfrm>
          <a:prstGeom prst="rect">
            <a:avLst/>
          </a:prstGeom>
          <a:noFill/>
        </p:spPr>
        <p:txBody>
          <a:bodyPr wrap="square" lIns="0" tIns="0" rIns="0" bIns="0" rtlCol="0" anchor="t"/>
          <a:lstStyle/>
          <a:p>
            <a:pPr marL="242900" indent="-242900" algn="l">
              <a:lnSpc>
                <a:spcPts val="3140"/>
              </a:lnSpc>
              <a:buSzPct val="100000"/>
              <a:buChar char="•"/>
            </a:pPr>
            <a:r>
              <a:rPr lang="en-US" sz="2295" kern="0" spc="46" dirty="0">
                <a:solidFill>
                  <a:srgbClr val="0F3332"/>
                </a:solidFill>
                <a:latin typeface="Lato" pitchFamily="34" charset="0"/>
                <a:ea typeface="Lato" pitchFamily="34" charset="-122"/>
                <a:cs typeface="Lato" pitchFamily="34" charset="-120"/>
              </a:rPr>
              <a:t>Customer ID</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A unique identifier for each customer in the telecom dataset.</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Gender</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gender of the customer, either 'Male' or 'Female'.</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Age</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age of the customer in years.</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Tenure</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number of months the customer has been with the telecom company.</a:t>
            </a:r>
            <a:endParaRPr lang="en-US" dirty="0"/>
          </a:p>
        </p:txBody>
      </p:sp>
      <p:sp>
        <p:nvSpPr>
          <p:cNvPr id="4" name="Object 3"/>
          <p:cNvSpPr/>
          <p:nvPr/>
        </p:nvSpPr>
        <p:spPr>
          <a:xfrm>
            <a:off x="6284928" y="1535879"/>
            <a:ext cx="5446938" cy="4799162"/>
          </a:xfrm>
          <a:prstGeom prst="rect">
            <a:avLst/>
          </a:prstGeom>
          <a:noFill/>
        </p:spPr>
        <p:txBody>
          <a:bodyPr wrap="square" lIns="0" tIns="0" rIns="0" bIns="0" rtlCol="0" anchor="t"/>
          <a:lstStyle/>
          <a:p>
            <a:pPr marL="242900" indent="-242900" algn="l">
              <a:lnSpc>
                <a:spcPts val="3140"/>
              </a:lnSpc>
              <a:buSzPct val="100000"/>
              <a:buChar char="•"/>
            </a:pPr>
            <a:r>
              <a:rPr lang="en-US" sz="2295" kern="0" spc="46" dirty="0">
                <a:solidFill>
                  <a:srgbClr val="0F3332"/>
                </a:solidFill>
                <a:latin typeface="Lato" pitchFamily="34" charset="0"/>
                <a:ea typeface="Lato" pitchFamily="34" charset="-122"/>
                <a:cs typeface="Lato" pitchFamily="34" charset="-120"/>
              </a:rPr>
              <a:t>Contract Type</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type of contract the customer has, either 'Month-to-Month', 'One Year', or 'Two Year'.</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Monthly Charge</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monthly amount the customer pays for their telecom services.</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Total Charges</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The total amount the customer has paid over the course of their tenure with the telecom company.</a:t>
            </a:r>
          </a:p>
          <a:p>
            <a:pPr marL="242900" indent="-242900" algn="l">
              <a:lnSpc>
                <a:spcPts val="3140"/>
              </a:lnSpc>
              <a:spcBef>
                <a:spcPts val="2421"/>
              </a:spcBef>
              <a:buSzPct val="100000"/>
              <a:buChar char="•"/>
            </a:pPr>
            <a:r>
              <a:rPr lang="en-US" sz="2295" kern="0" spc="46" dirty="0">
                <a:solidFill>
                  <a:srgbClr val="0F3332"/>
                </a:solidFill>
                <a:latin typeface="Lato" pitchFamily="34" charset="0"/>
                <a:ea typeface="Lato" pitchFamily="34" charset="-122"/>
                <a:cs typeface="Lato" pitchFamily="34" charset="-120"/>
              </a:rPr>
              <a:t>Churn</a:t>
            </a:r>
          </a:p>
          <a:p>
            <a:pPr lvl="1" algn="l">
              <a:lnSpc>
                <a:spcPts val="2111"/>
              </a:lnSpc>
              <a:spcBef>
                <a:spcPts val="232"/>
              </a:spcBef>
              <a:buNone/>
            </a:pPr>
            <a:r>
              <a:rPr lang="en-US" sz="1466" kern="0" spc="29" dirty="0">
                <a:solidFill>
                  <a:srgbClr val="000000">
                    <a:alpha val="80000"/>
                  </a:srgbClr>
                </a:solidFill>
                <a:latin typeface="Lato" pitchFamily="34" charset="0"/>
                <a:ea typeface="Lato" pitchFamily="34" charset="-122"/>
                <a:cs typeface="Lato" pitchFamily="34" charset="-120"/>
              </a:rPr>
              <a:t>Whether the customer has churned (left the company) or not, represented as “Yes” or “No”.</a:t>
            </a:r>
            <a:endParaRPr lang="en-US" dirty="0"/>
          </a:p>
        </p:txBody>
      </p:sp>
      <p:pic>
        <p:nvPicPr>
          <p:cNvPr id="7" name="Audio 6">
            <a:hlinkClick r:id="" action="ppaction://media"/>
            <a:extLst>
              <a:ext uri="{FF2B5EF4-FFF2-40B4-BE49-F238E27FC236}">
                <a16:creationId xmlns:a16="http://schemas.microsoft.com/office/drawing/2014/main" id="{D9A0B897-9B3D-9792-B607-3BDBDEBFBE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952"/>
    </mc:Choice>
    <mc:Fallback>
      <p:transition spd="slow" advTm="5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Data Preprocessing</a:t>
            </a:r>
            <a:endParaRPr lang="en-US" dirty="0"/>
          </a:p>
        </p:txBody>
      </p:sp>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6" y="2118783"/>
            <a:ext cx="2428268" cy="1209373"/>
          </a:xfrm>
          <a:prstGeom prst="rect">
            <a:avLst/>
          </a:prstGeom>
        </p:spPr>
      </p:pic>
      <p:sp>
        <p:nvSpPr>
          <p:cNvPr id="4" name="Object 3"/>
          <p:cNvSpPr/>
          <p:nvPr/>
        </p:nvSpPr>
        <p:spPr>
          <a:xfrm>
            <a:off x="579927" y="2587176"/>
            <a:ext cx="1906428" cy="26568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Data Cleaning</a:t>
            </a:r>
            <a:endParaRPr lang="en-US" dirty="0"/>
          </a:p>
        </p:txBody>
      </p:sp>
      <p:sp>
        <p:nvSpPr>
          <p:cNvPr id="5" name="Object 4"/>
          <p:cNvSpPr/>
          <p:nvPr/>
        </p:nvSpPr>
        <p:spPr>
          <a:xfrm>
            <a:off x="761810" y="3449212"/>
            <a:ext cx="1906428" cy="1988027"/>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Dropped rows with missing '</a:t>
            </a:r>
            <a:r>
              <a:rPr lang="en-US" sz="1275" kern="0" spc="26" dirty="0" err="1">
                <a:solidFill>
                  <a:srgbClr val="FFFFFF">
                    <a:alpha val="90000"/>
                  </a:srgbClr>
                </a:solidFill>
                <a:latin typeface="Lato" pitchFamily="34" charset="0"/>
                <a:ea typeface="Lato" pitchFamily="34" charset="-122"/>
                <a:cs typeface="Lato" pitchFamily="34" charset="-120"/>
              </a:rPr>
              <a:t>TotalCharges</a:t>
            </a:r>
            <a:r>
              <a:rPr lang="en-US" sz="1275" kern="0" spc="26" dirty="0">
                <a:solidFill>
                  <a:srgbClr val="FFFFFF">
                    <a:alpha val="90000"/>
                  </a:srgbClr>
                </a:solidFill>
                <a:latin typeface="Lato" pitchFamily="34" charset="0"/>
                <a:ea typeface="Lato" pitchFamily="34" charset="-122"/>
                <a:cs typeface="Lato" pitchFamily="34" charset="-120"/>
              </a:rPr>
              <a:t>', converted the column to numeric, and removed inconsistencies and the unnecessary '</a:t>
            </a:r>
            <a:r>
              <a:rPr lang="en-US" sz="1275" kern="0" spc="26" dirty="0" err="1">
                <a:solidFill>
                  <a:srgbClr val="FFFFFF">
                    <a:alpha val="90000"/>
                  </a:srgbClr>
                </a:solidFill>
                <a:latin typeface="Lato" pitchFamily="34" charset="0"/>
                <a:ea typeface="Lato" pitchFamily="34" charset="-122"/>
                <a:cs typeface="Lato" pitchFamily="34" charset="-120"/>
              </a:rPr>
              <a:t>customerID</a:t>
            </a:r>
            <a:r>
              <a:rPr lang="en-US" sz="1275" kern="0" spc="26" dirty="0">
                <a:solidFill>
                  <a:srgbClr val="FFFFFF">
                    <a:alpha val="90000"/>
                  </a:srgbClr>
                </a:solidFill>
                <a:latin typeface="Lato" pitchFamily="34" charset="0"/>
                <a:ea typeface="Lato" pitchFamily="34" charset="-122"/>
                <a:cs typeface="Lato" pitchFamily="34" charset="-120"/>
              </a:rPr>
              <a:t>' column to ensure data integrity</a:t>
            </a:r>
            <a:r>
              <a:rPr lang="en-US" sz="1400" dirty="0"/>
              <a:t>.</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5858" y="2118783"/>
            <a:ext cx="2418745" cy="1209373"/>
          </a:xfrm>
          <a:prstGeom prst="rect">
            <a:avLst/>
          </a:prstGeom>
        </p:spPr>
      </p:pic>
      <p:sp>
        <p:nvSpPr>
          <p:cNvPr id="7" name="Object 6"/>
          <p:cNvSpPr/>
          <p:nvPr/>
        </p:nvSpPr>
        <p:spPr>
          <a:xfrm>
            <a:off x="3089138" y="2453860"/>
            <a:ext cx="1592182" cy="531362"/>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Feature Engineering</a:t>
            </a:r>
            <a:endParaRPr lang="en-US" dirty="0"/>
          </a:p>
        </p:txBody>
      </p:sp>
      <p:sp>
        <p:nvSpPr>
          <p:cNvPr id="8" name="Object 7"/>
          <p:cNvSpPr/>
          <p:nvPr/>
        </p:nvSpPr>
        <p:spPr>
          <a:xfrm>
            <a:off x="2971057" y="3449212"/>
            <a:ext cx="1906428" cy="2994554"/>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Created dummy variables for categorical features like 'gender', 'Partner', and 'Contract' to ensure proper representation and mitigate bias. Transformed features to enhance predictive power, such as calculating customer tenure and generating binary flags for churn.</a:t>
            </a: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5098" y="2118783"/>
            <a:ext cx="2428268" cy="1209373"/>
          </a:xfrm>
          <a:prstGeom prst="rect">
            <a:avLst/>
          </a:prstGeom>
        </p:spPr>
      </p:pic>
      <p:sp>
        <p:nvSpPr>
          <p:cNvPr id="10" name="Object 9"/>
          <p:cNvSpPr/>
          <p:nvPr/>
        </p:nvSpPr>
        <p:spPr>
          <a:xfrm>
            <a:off x="5298385" y="2453860"/>
            <a:ext cx="1592182" cy="531362"/>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Data Normalization</a:t>
            </a:r>
            <a:endParaRPr lang="en-US" dirty="0"/>
          </a:p>
        </p:txBody>
      </p:sp>
      <p:sp>
        <p:nvSpPr>
          <p:cNvPr id="11" name="Object 10"/>
          <p:cNvSpPr/>
          <p:nvPr/>
        </p:nvSpPr>
        <p:spPr>
          <a:xfrm>
            <a:off x="5180305" y="3449212"/>
            <a:ext cx="1906428" cy="2656620"/>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Scaled and normalized numerical features such as 'Total Charges' and 'Monthly Charges' to ensure consistent ranges across data, optimizing model performance and effectiveness for machine learning algorithms.</a:t>
            </a:r>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51" y="2118783"/>
            <a:ext cx="2418745" cy="1209373"/>
          </a:xfrm>
          <a:prstGeom prst="rect">
            <a:avLst/>
          </a:prstGeom>
        </p:spPr>
      </p:pic>
      <p:sp>
        <p:nvSpPr>
          <p:cNvPr id="13" name="Object 12"/>
          <p:cNvSpPr/>
          <p:nvPr/>
        </p:nvSpPr>
        <p:spPr>
          <a:xfrm>
            <a:off x="7507633" y="2587176"/>
            <a:ext cx="1592182" cy="26568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Train-Test Split</a:t>
            </a:r>
            <a:endParaRPr lang="en-US" dirty="0"/>
          </a:p>
        </p:txBody>
      </p:sp>
      <p:sp>
        <p:nvSpPr>
          <p:cNvPr id="14" name="Object 13"/>
          <p:cNvSpPr/>
          <p:nvPr/>
        </p:nvSpPr>
        <p:spPr>
          <a:xfrm>
            <a:off x="7389552" y="3449212"/>
            <a:ext cx="1906428" cy="1398397"/>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Dividing the dataset into training and testing sets to evaluate the model's performance and prevent overfitting.</a:t>
            </a:r>
            <a:endParaRPr lang="en-US" dirty="0"/>
          </a:p>
        </p:txBody>
      </p:sp>
      <p:pic>
        <p:nvPicPr>
          <p:cNvPr id="15" name="Object 1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3597" y="2118783"/>
            <a:ext cx="2428268" cy="1209373"/>
          </a:xfrm>
          <a:prstGeom prst="rect">
            <a:avLst/>
          </a:prstGeom>
        </p:spPr>
      </p:pic>
      <p:sp>
        <p:nvSpPr>
          <p:cNvPr id="16" name="Object 15"/>
          <p:cNvSpPr/>
          <p:nvPr/>
        </p:nvSpPr>
        <p:spPr>
          <a:xfrm>
            <a:off x="9716880" y="2320543"/>
            <a:ext cx="1592182" cy="797043"/>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Handling Imbalanced Data</a:t>
            </a:r>
            <a:endParaRPr lang="en-US" dirty="0"/>
          </a:p>
        </p:txBody>
      </p:sp>
      <p:sp>
        <p:nvSpPr>
          <p:cNvPr id="17" name="Object 16"/>
          <p:cNvSpPr/>
          <p:nvPr/>
        </p:nvSpPr>
        <p:spPr>
          <a:xfrm>
            <a:off x="9598800" y="3449212"/>
            <a:ext cx="1906428" cy="2813936"/>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Addressing the class imbalance in the dataset, where the number of churned and non-churned customers is significantly different, using SMOTE (Synthetic Minority Over-sampling Technique) to balance the distribution of classes.</a:t>
            </a:r>
          </a:p>
        </p:txBody>
      </p:sp>
      <p:pic>
        <p:nvPicPr>
          <p:cNvPr id="24" name="Audio 23">
            <a:hlinkClick r:id="" action="ppaction://media"/>
            <a:extLst>
              <a:ext uri="{FF2B5EF4-FFF2-40B4-BE49-F238E27FC236}">
                <a16:creationId xmlns:a16="http://schemas.microsoft.com/office/drawing/2014/main" id="{1AE70390-D6AF-4692-EA34-10266F2FA322}"/>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5234"/>
    </mc:Choice>
    <mc:Fallback>
      <p:transition spd="slow" advTm="8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402688"/>
            <a:ext cx="12188952" cy="481725"/>
          </a:xfrm>
          <a:prstGeom prst="rect">
            <a:avLst/>
          </a:prstGeom>
          <a:noFill/>
        </p:spPr>
        <p:txBody>
          <a:bodyPr wrap="square" lIns="0" tIns="0" rIns="0" bIns="0" rtlCol="0" anchor="t"/>
          <a:lstStyle/>
          <a:p>
            <a:pPr algn="ctr">
              <a:lnSpc>
                <a:spcPts val="3794"/>
              </a:lnSpc>
              <a:buNone/>
            </a:pPr>
            <a:r>
              <a:rPr lang="en-US" sz="3000" kern="0" spc="35" dirty="0">
                <a:solidFill>
                  <a:srgbClr val="071023"/>
                </a:solidFill>
                <a:latin typeface="Roboto" panose="02000000000000000000" pitchFamily="2" charset="0"/>
                <a:ea typeface="Roboto" panose="02000000000000000000" pitchFamily="2" charset="0"/>
                <a:cs typeface="Roboto" panose="02000000000000000000" pitchFamily="2" charset="0"/>
              </a:rPr>
              <a:t>Exploratory</a:t>
            </a:r>
            <a:r>
              <a:rPr lang="en-US" sz="3563" kern="0" spc="35" dirty="0">
                <a:solidFill>
                  <a:srgbClr val="071023"/>
                </a:solidFill>
                <a:latin typeface="Poppins" pitchFamily="34" charset="0"/>
                <a:ea typeface="Poppins" pitchFamily="34" charset="-122"/>
                <a:cs typeface="Poppins" pitchFamily="34" charset="-120"/>
              </a:rPr>
              <a:t> </a:t>
            </a:r>
            <a:r>
              <a:rPr lang="en-US" sz="3000" kern="0" spc="35" dirty="0">
                <a:solidFill>
                  <a:srgbClr val="071023"/>
                </a:solidFill>
                <a:latin typeface="Roboto" panose="02000000000000000000" pitchFamily="2" charset="0"/>
                <a:ea typeface="Roboto" panose="02000000000000000000" pitchFamily="2" charset="0"/>
                <a:cs typeface="Roboto" panose="02000000000000000000" pitchFamily="2" charset="0"/>
              </a:rPr>
              <a:t>Data Analysis</a:t>
            </a:r>
          </a:p>
        </p:txBody>
      </p:sp>
      <p:sp>
        <p:nvSpPr>
          <p:cNvPr id="4" name="Object 3"/>
          <p:cNvSpPr/>
          <p:nvPr/>
        </p:nvSpPr>
        <p:spPr>
          <a:xfrm>
            <a:off x="476131" y="1561709"/>
            <a:ext cx="2094976" cy="2475881"/>
          </a:xfrm>
          <a:prstGeom prst="rect">
            <a:avLst/>
          </a:prstGeom>
          <a:solidFill>
            <a:srgbClr val="FFFFFF"/>
          </a:solidFill>
        </p:spPr>
        <p:txBody>
          <a:bodyPr/>
          <a:lstStyle/>
          <a:p>
            <a:endParaRPr lang="en-US"/>
          </a:p>
        </p:txBody>
      </p:sp>
      <p:sp>
        <p:nvSpPr>
          <p:cNvPr id="6" name="Object 5"/>
          <p:cNvSpPr/>
          <p:nvPr/>
        </p:nvSpPr>
        <p:spPr>
          <a:xfrm>
            <a:off x="371382" y="4173288"/>
            <a:ext cx="2304474" cy="230328"/>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Lato" panose="020F0502020204030203" pitchFamily="34" charset="0"/>
                <a:ea typeface="Lato" panose="020F0502020204030203" pitchFamily="34" charset="0"/>
                <a:cs typeface="Lato" panose="020F0502020204030203" pitchFamily="34" charset="0"/>
              </a:rPr>
              <a:t>Churn Distribution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7" name="Object 6"/>
          <p:cNvSpPr/>
          <p:nvPr/>
        </p:nvSpPr>
        <p:spPr>
          <a:xfrm>
            <a:off x="371382" y="4769643"/>
            <a:ext cx="2086683" cy="2388241"/>
          </a:xfrm>
          <a:prstGeom prst="rect">
            <a:avLst/>
          </a:prstGeom>
          <a:noFill/>
        </p:spPr>
        <p:txBody>
          <a:bodyPr wrap="square" lIns="0" tIns="0" rIns="0" bIns="0" rtlCol="0" anchor="t"/>
          <a:lstStyle/>
          <a:p>
            <a:pPr>
              <a:lnSpc>
                <a:spcPts val="1680"/>
              </a:lnSpc>
              <a:spcBef>
                <a:spcPts val="668"/>
              </a:spcBef>
            </a:pPr>
            <a:r>
              <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A histogram shows around 5,000 customers who stayed versus about 2,000 who churned, highlighting the imbalance and the need for effective retention strategies</a:t>
            </a:r>
            <a:r>
              <a:rPr lang="en-US" sz="1200" dirty="0"/>
              <a:t>.</a:t>
            </a:r>
            <a:endPar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endParaRPr>
          </a:p>
        </p:txBody>
      </p:sp>
      <p:sp>
        <p:nvSpPr>
          <p:cNvPr id="8" name="Object 7"/>
          <p:cNvSpPr/>
          <p:nvPr/>
        </p:nvSpPr>
        <p:spPr>
          <a:xfrm>
            <a:off x="2761559" y="1561709"/>
            <a:ext cx="2094976" cy="2475881"/>
          </a:xfrm>
          <a:prstGeom prst="rect">
            <a:avLst/>
          </a:prstGeom>
          <a:solidFill>
            <a:srgbClr val="FFFFFF"/>
          </a:solidFill>
        </p:spPr>
        <p:txBody>
          <a:bodyPr/>
          <a:lstStyle/>
          <a:p>
            <a:endParaRPr lang="en-US"/>
          </a:p>
        </p:txBody>
      </p:sp>
      <p:sp>
        <p:nvSpPr>
          <p:cNvPr id="10" name="Object 9"/>
          <p:cNvSpPr/>
          <p:nvPr/>
        </p:nvSpPr>
        <p:spPr>
          <a:xfrm>
            <a:off x="2656811" y="4173288"/>
            <a:ext cx="2304474" cy="230328"/>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Lato" panose="020F0502020204030203" pitchFamily="34" charset="0"/>
                <a:ea typeface="Lato" panose="020F0502020204030203" pitchFamily="34" charset="0"/>
                <a:cs typeface="Lato" panose="020F0502020204030203" pitchFamily="34" charset="0"/>
              </a:rPr>
              <a:t>Correlation Matrix</a:t>
            </a:r>
          </a:p>
        </p:txBody>
      </p:sp>
      <p:sp>
        <p:nvSpPr>
          <p:cNvPr id="11" name="Object 10"/>
          <p:cNvSpPr/>
          <p:nvPr/>
        </p:nvSpPr>
        <p:spPr>
          <a:xfrm>
            <a:off x="2656811" y="4769643"/>
            <a:ext cx="2304474" cy="1919760"/>
          </a:xfrm>
          <a:prstGeom prst="rect">
            <a:avLst/>
          </a:prstGeom>
          <a:noFill/>
        </p:spPr>
        <p:txBody>
          <a:bodyPr wrap="square" lIns="0" tIns="0" rIns="0" bIns="0" rtlCol="0" anchor="t"/>
          <a:lstStyle/>
          <a:p>
            <a:pPr>
              <a:lnSpc>
                <a:spcPts val="1680"/>
              </a:lnSpc>
              <a:spcBef>
                <a:spcPts val="668"/>
              </a:spcBef>
              <a:buNone/>
            </a:pPr>
            <a:r>
              <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The heatmap shows weak correlations between numerical features. The highest correlation, 0.25, between tenure and monthly charges suggests limited predictive strength.</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2" name="Object 11"/>
          <p:cNvSpPr/>
          <p:nvPr/>
        </p:nvSpPr>
        <p:spPr>
          <a:xfrm>
            <a:off x="5046988" y="1561709"/>
            <a:ext cx="2094976" cy="2475881"/>
          </a:xfrm>
          <a:prstGeom prst="rect">
            <a:avLst/>
          </a:prstGeom>
          <a:solidFill>
            <a:srgbClr val="EEEEEE"/>
          </a:solidFill>
        </p:spPr>
        <p:txBody>
          <a:bodyPr/>
          <a:lstStyle/>
          <a:p>
            <a:endParaRPr lang="en-US"/>
          </a:p>
        </p:txBody>
      </p:sp>
      <p:sp>
        <p:nvSpPr>
          <p:cNvPr id="14" name="Object 13"/>
          <p:cNvSpPr/>
          <p:nvPr/>
        </p:nvSpPr>
        <p:spPr>
          <a:xfrm>
            <a:off x="4942239" y="4173288"/>
            <a:ext cx="2304474" cy="460657"/>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Lato" panose="020F0502020204030203" pitchFamily="34" charset="0"/>
                <a:ea typeface="Lato" panose="020F0502020204030203" pitchFamily="34" charset="0"/>
                <a:cs typeface="Lato" panose="020F0502020204030203" pitchFamily="34" charset="0"/>
              </a:rPr>
              <a:t>Churn by Contract Type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5" name="Object 14"/>
          <p:cNvSpPr/>
          <p:nvPr/>
        </p:nvSpPr>
        <p:spPr>
          <a:xfrm>
            <a:off x="4951762" y="4748859"/>
            <a:ext cx="2190202" cy="1706453"/>
          </a:xfrm>
          <a:prstGeom prst="rect">
            <a:avLst/>
          </a:prstGeom>
          <a:noFill/>
        </p:spPr>
        <p:txBody>
          <a:bodyPr wrap="square" lIns="0" tIns="0" rIns="0" bIns="0" rtlCol="0" anchor="t"/>
          <a:lstStyle/>
          <a:p>
            <a:pPr>
              <a:lnSpc>
                <a:spcPts val="1680"/>
              </a:lnSpc>
              <a:spcBef>
                <a:spcPts val="668"/>
              </a:spcBef>
              <a:buNone/>
            </a:pPr>
            <a:r>
              <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A bar chart shows Customers on month-to-month contracts churn more than those on longer-term contracts. Encouraging longer commitments could improve retention rates.</a:t>
            </a:r>
          </a:p>
        </p:txBody>
      </p:sp>
      <p:sp>
        <p:nvSpPr>
          <p:cNvPr id="16" name="Object 15"/>
          <p:cNvSpPr/>
          <p:nvPr/>
        </p:nvSpPr>
        <p:spPr>
          <a:xfrm>
            <a:off x="7332416" y="1561709"/>
            <a:ext cx="2094976" cy="2475881"/>
          </a:xfrm>
          <a:prstGeom prst="rect">
            <a:avLst/>
          </a:prstGeom>
          <a:solidFill>
            <a:srgbClr val="FEFEFE"/>
          </a:solidFill>
        </p:spPr>
        <p:txBody>
          <a:bodyPr/>
          <a:lstStyle/>
          <a:p>
            <a:endParaRPr lang="en-US"/>
          </a:p>
        </p:txBody>
      </p:sp>
      <p:sp>
        <p:nvSpPr>
          <p:cNvPr id="18" name="Object 17"/>
          <p:cNvSpPr/>
          <p:nvPr/>
        </p:nvSpPr>
        <p:spPr>
          <a:xfrm>
            <a:off x="7227668" y="4173288"/>
            <a:ext cx="2304474" cy="460657"/>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Lato" panose="020F0502020204030203" pitchFamily="34" charset="0"/>
                <a:ea typeface="Lato" panose="020F0502020204030203" pitchFamily="34" charset="0"/>
                <a:cs typeface="Lato" panose="020F0502020204030203" pitchFamily="34" charset="0"/>
              </a:rPr>
              <a:t>Monthly Charges Distribution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9" name="Object 18"/>
          <p:cNvSpPr/>
          <p:nvPr/>
        </p:nvSpPr>
        <p:spPr>
          <a:xfrm>
            <a:off x="7227668" y="4720481"/>
            <a:ext cx="2190202" cy="1706453"/>
          </a:xfrm>
          <a:prstGeom prst="rect">
            <a:avLst/>
          </a:prstGeom>
          <a:noFill/>
        </p:spPr>
        <p:txBody>
          <a:bodyPr wrap="square" lIns="0" tIns="0" rIns="0" bIns="0" rtlCol="0" anchor="t"/>
          <a:lstStyle/>
          <a:p>
            <a:pPr>
              <a:lnSpc>
                <a:spcPts val="1680"/>
              </a:lnSpc>
              <a:spcBef>
                <a:spcPts val="668"/>
              </a:spcBef>
              <a:buNone/>
            </a:pPr>
            <a:r>
              <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Customer churn shows no clear pattern with monthly charges, suggesting other factors influence churn. </a:t>
            </a:r>
          </a:p>
        </p:txBody>
      </p:sp>
      <p:sp>
        <p:nvSpPr>
          <p:cNvPr id="20" name="Object 19"/>
          <p:cNvSpPr/>
          <p:nvPr/>
        </p:nvSpPr>
        <p:spPr>
          <a:xfrm>
            <a:off x="9617845" y="1561709"/>
            <a:ext cx="2094976" cy="2475881"/>
          </a:xfrm>
          <a:prstGeom prst="rect">
            <a:avLst/>
          </a:prstGeom>
          <a:solidFill>
            <a:srgbClr val="FFFFFF"/>
          </a:solidFill>
        </p:spPr>
        <p:txBody>
          <a:bodyPr/>
          <a:lstStyle/>
          <a:p>
            <a:endParaRPr lang="en-US"/>
          </a:p>
        </p:txBody>
      </p:sp>
      <p:sp>
        <p:nvSpPr>
          <p:cNvPr id="22" name="Object 21"/>
          <p:cNvSpPr/>
          <p:nvPr/>
        </p:nvSpPr>
        <p:spPr>
          <a:xfrm>
            <a:off x="9513096" y="4173288"/>
            <a:ext cx="2304474" cy="460657"/>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Lato" panose="020F0502020204030203" pitchFamily="34" charset="0"/>
                <a:ea typeface="Lato" panose="020F0502020204030203" pitchFamily="34" charset="0"/>
                <a:cs typeface="Lato" panose="020F0502020204030203" pitchFamily="34" charset="0"/>
              </a:rPr>
              <a:t>Churn by Internet Service Type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Object 22"/>
          <p:cNvSpPr/>
          <p:nvPr/>
        </p:nvSpPr>
        <p:spPr>
          <a:xfrm>
            <a:off x="9513096" y="4720481"/>
            <a:ext cx="2304474" cy="1706453"/>
          </a:xfrm>
          <a:prstGeom prst="rect">
            <a:avLst/>
          </a:prstGeom>
          <a:noFill/>
        </p:spPr>
        <p:txBody>
          <a:bodyPr wrap="square" lIns="0" tIns="0" rIns="0" bIns="0" rtlCol="0" anchor="t"/>
          <a:lstStyle/>
          <a:p>
            <a:pPr>
              <a:lnSpc>
                <a:spcPts val="1680"/>
              </a:lnSpc>
              <a:spcBef>
                <a:spcPts val="668"/>
              </a:spcBef>
              <a:buNone/>
            </a:pPr>
            <a:r>
              <a:rPr lang="en-US" sz="1200" dirty="0">
                <a:solidFill>
                  <a:srgbClr val="000000">
                    <a:alpha val="80000"/>
                  </a:srgbClr>
                </a:solidFill>
                <a:latin typeface="Lato" panose="020F0502020204030203" pitchFamily="34" charset="0"/>
                <a:ea typeface="Lato" panose="020F0502020204030203" pitchFamily="34" charset="0"/>
                <a:cs typeface="Lato" panose="020F0502020204030203" pitchFamily="34" charset="0"/>
              </a:rPr>
              <a:t>A bar chart clearly shows that DSL customers experience higher churn rates compared to Fiber Optic customers. This insight suggests a need for targeted retention strategies.</a:t>
            </a:r>
          </a:p>
        </p:txBody>
      </p:sp>
      <p:pic>
        <p:nvPicPr>
          <p:cNvPr id="25" name="Picture 24">
            <a:extLst>
              <a:ext uri="{FF2B5EF4-FFF2-40B4-BE49-F238E27FC236}">
                <a16:creationId xmlns:a16="http://schemas.microsoft.com/office/drawing/2014/main" id="{BC773445-0728-DA12-4DAA-1F2AA1A7FF0E}"/>
              </a:ext>
            </a:extLst>
          </p:cNvPr>
          <p:cNvPicPr>
            <a:picLocks noChangeAspect="1"/>
          </p:cNvPicPr>
          <p:nvPr/>
        </p:nvPicPr>
        <p:blipFill>
          <a:blip r:embed="rId5"/>
          <a:stretch>
            <a:fillRect/>
          </a:stretch>
        </p:blipFill>
        <p:spPr>
          <a:xfrm>
            <a:off x="2773411" y="1691148"/>
            <a:ext cx="2095503" cy="2251811"/>
          </a:xfrm>
          <a:prstGeom prst="rect">
            <a:avLst/>
          </a:prstGeom>
        </p:spPr>
      </p:pic>
      <p:pic>
        <p:nvPicPr>
          <p:cNvPr id="27" name="Picture 26">
            <a:extLst>
              <a:ext uri="{FF2B5EF4-FFF2-40B4-BE49-F238E27FC236}">
                <a16:creationId xmlns:a16="http://schemas.microsoft.com/office/drawing/2014/main" id="{A3AF1143-CEC6-0236-90DC-D8BAAB60896E}"/>
              </a:ext>
            </a:extLst>
          </p:cNvPr>
          <p:cNvPicPr>
            <a:picLocks noChangeAspect="1"/>
          </p:cNvPicPr>
          <p:nvPr/>
        </p:nvPicPr>
        <p:blipFill>
          <a:blip r:embed="rId6"/>
          <a:stretch>
            <a:fillRect/>
          </a:stretch>
        </p:blipFill>
        <p:spPr>
          <a:xfrm>
            <a:off x="371382" y="1533870"/>
            <a:ext cx="2223955" cy="2586316"/>
          </a:xfrm>
          <a:prstGeom prst="rect">
            <a:avLst/>
          </a:prstGeom>
        </p:spPr>
      </p:pic>
      <p:pic>
        <p:nvPicPr>
          <p:cNvPr id="29" name="Picture 28">
            <a:extLst>
              <a:ext uri="{FF2B5EF4-FFF2-40B4-BE49-F238E27FC236}">
                <a16:creationId xmlns:a16="http://schemas.microsoft.com/office/drawing/2014/main" id="{25333A00-E4A4-57D0-B1CC-FFFDFCA575AC}"/>
              </a:ext>
            </a:extLst>
          </p:cNvPr>
          <p:cNvPicPr>
            <a:picLocks noChangeAspect="1"/>
          </p:cNvPicPr>
          <p:nvPr/>
        </p:nvPicPr>
        <p:blipFill>
          <a:blip r:embed="rId7"/>
          <a:stretch>
            <a:fillRect/>
          </a:stretch>
        </p:blipFill>
        <p:spPr>
          <a:xfrm>
            <a:off x="5046988" y="1533870"/>
            <a:ext cx="2082598" cy="2475881"/>
          </a:xfrm>
          <a:prstGeom prst="rect">
            <a:avLst/>
          </a:prstGeom>
        </p:spPr>
      </p:pic>
      <p:pic>
        <p:nvPicPr>
          <p:cNvPr id="31" name="Picture 30">
            <a:extLst>
              <a:ext uri="{FF2B5EF4-FFF2-40B4-BE49-F238E27FC236}">
                <a16:creationId xmlns:a16="http://schemas.microsoft.com/office/drawing/2014/main" id="{66DF387B-FAB5-33E3-4733-5E7A4654244B}"/>
              </a:ext>
            </a:extLst>
          </p:cNvPr>
          <p:cNvPicPr>
            <a:picLocks noChangeAspect="1"/>
          </p:cNvPicPr>
          <p:nvPr/>
        </p:nvPicPr>
        <p:blipFill>
          <a:blip r:embed="rId8"/>
          <a:stretch>
            <a:fillRect/>
          </a:stretch>
        </p:blipFill>
        <p:spPr>
          <a:xfrm>
            <a:off x="7166593" y="1465006"/>
            <a:ext cx="2346503" cy="2544745"/>
          </a:xfrm>
          <a:prstGeom prst="rect">
            <a:avLst/>
          </a:prstGeom>
        </p:spPr>
      </p:pic>
      <p:pic>
        <p:nvPicPr>
          <p:cNvPr id="33" name="Picture 32">
            <a:extLst>
              <a:ext uri="{FF2B5EF4-FFF2-40B4-BE49-F238E27FC236}">
                <a16:creationId xmlns:a16="http://schemas.microsoft.com/office/drawing/2014/main" id="{BA3A6065-A08E-D0C1-8E88-A203E5FB3EB1}"/>
              </a:ext>
            </a:extLst>
          </p:cNvPr>
          <p:cNvPicPr>
            <a:picLocks noChangeAspect="1"/>
          </p:cNvPicPr>
          <p:nvPr/>
        </p:nvPicPr>
        <p:blipFill>
          <a:blip r:embed="rId9"/>
          <a:stretch>
            <a:fillRect/>
          </a:stretch>
        </p:blipFill>
        <p:spPr>
          <a:xfrm>
            <a:off x="9556371" y="1533870"/>
            <a:ext cx="2469360" cy="2330207"/>
          </a:xfrm>
          <a:prstGeom prst="rect">
            <a:avLst/>
          </a:prstGeom>
        </p:spPr>
      </p:pic>
      <p:pic>
        <p:nvPicPr>
          <p:cNvPr id="9" name="Audio 8">
            <a:hlinkClick r:id="" action="ppaction://media"/>
            <a:extLst>
              <a:ext uri="{FF2B5EF4-FFF2-40B4-BE49-F238E27FC236}">
                <a16:creationId xmlns:a16="http://schemas.microsoft.com/office/drawing/2014/main" id="{4F950C1A-B6F0-6FDF-658B-09318CE56FF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5220964"/>
      </p:ext>
    </p:extLst>
  </p:cSld>
  <p:clrMapOvr>
    <a:masterClrMapping/>
  </p:clrMapOvr>
  <mc:AlternateContent xmlns:mc="http://schemas.openxmlformats.org/markup-compatibility/2006">
    <mc:Choice xmlns:p14="http://schemas.microsoft.com/office/powerpoint/2010/main" Requires="p14">
      <p:transition spd="slow" p14:dur="2000" advTm="66607"/>
    </mc:Choice>
    <mc:Fallback>
      <p:transition spd="slow" advTm="6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4F7F8"/>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Model Building</a:t>
            </a:r>
            <a:endParaRPr lang="en-US" dirty="0"/>
          </a:p>
        </p:txBody>
      </p:sp>
      <p:sp>
        <p:nvSpPr>
          <p:cNvPr id="3" name="Object 2"/>
          <p:cNvSpPr/>
          <p:nvPr/>
        </p:nvSpPr>
        <p:spPr>
          <a:xfrm>
            <a:off x="476131" y="1523619"/>
            <a:ext cx="3618595" cy="2333042"/>
          </a:xfrm>
          <a:prstGeom prst="rect">
            <a:avLst/>
          </a:prstGeom>
          <a:noFill/>
          <a:ln w="25400">
            <a:solidFill>
              <a:srgbClr val="DC582A"/>
            </a:solidFill>
            <a:prstDash val="solid"/>
            <a:miter lim="800000"/>
          </a:ln>
        </p:spPr>
        <p:txBody>
          <a:bodyPr/>
          <a:lstStyle/>
          <a:p>
            <a:endParaRPr lang="en-US"/>
          </a:p>
        </p:txBody>
      </p:sp>
      <p:sp>
        <p:nvSpPr>
          <p:cNvPr id="4" name="Object 3"/>
          <p:cNvSpPr/>
          <p:nvPr/>
        </p:nvSpPr>
        <p:spPr>
          <a:xfrm>
            <a:off x="761810" y="1731212"/>
            <a:ext cx="3456711" cy="319960"/>
          </a:xfrm>
          <a:prstGeom prst="rect">
            <a:avLst/>
          </a:prstGeom>
          <a:noFill/>
        </p:spPr>
        <p:txBody>
          <a:bodyPr wrap="square" lIns="0" tIns="0" rIns="0" bIns="0" rtlCol="0" anchor="t"/>
          <a:lstStyle/>
          <a:p>
            <a:pPr algn="l">
              <a:lnSpc>
                <a:spcPts val="2520"/>
              </a:lnSpc>
              <a:buNone/>
            </a:pPr>
            <a:r>
              <a:rPr lang="en-US" sz="1842" kern="0" spc="37" dirty="0">
                <a:solidFill>
                  <a:srgbClr val="0F3332"/>
                </a:solidFill>
                <a:latin typeface="Lato" pitchFamily="34" charset="0"/>
                <a:ea typeface="Lato" pitchFamily="34" charset="-122"/>
                <a:cs typeface="Lato" pitchFamily="34" charset="-120"/>
              </a:rPr>
              <a:t>Logistic Regression</a:t>
            </a:r>
            <a:endParaRPr lang="en-US" dirty="0"/>
          </a:p>
        </p:txBody>
      </p:sp>
      <p:sp>
        <p:nvSpPr>
          <p:cNvPr id="5" name="Object 4"/>
          <p:cNvSpPr/>
          <p:nvPr/>
        </p:nvSpPr>
        <p:spPr>
          <a:xfrm>
            <a:off x="761811" y="2156872"/>
            <a:ext cx="3053106" cy="1353243"/>
          </a:xfrm>
          <a:prstGeom prst="rect">
            <a:avLst/>
          </a:prstGeom>
          <a:noFill/>
        </p:spPr>
        <p:txBody>
          <a:bodyPr wrap="square" lIns="0" tIns="0" rIns="0" bIns="0" rtlCol="0" anchor="t"/>
          <a:lstStyle/>
          <a:p>
            <a:pPr algn="l">
              <a:lnSpc>
                <a:spcPts val="1951"/>
              </a:lnSpc>
              <a:spcBef>
                <a:spcPts val="816"/>
              </a:spcBef>
              <a:buNone/>
            </a:pPr>
            <a:r>
              <a:rPr lang="en-US" sz="1355" kern="0" spc="27" dirty="0">
                <a:solidFill>
                  <a:srgbClr val="000000">
                    <a:alpha val="80000"/>
                  </a:srgbClr>
                </a:solidFill>
                <a:latin typeface="Lato" pitchFamily="34" charset="0"/>
                <a:ea typeface="Lato" pitchFamily="34" charset="-122"/>
                <a:cs typeface="Lato" pitchFamily="34" charset="-120"/>
              </a:rPr>
              <a:t>A linear classification model is used to predict the probability of a binary outcome. Suitable for modeling customer churn as a yes/no decision.</a:t>
            </a:r>
            <a:endParaRPr lang="en-US" dirty="0"/>
          </a:p>
        </p:txBody>
      </p:sp>
      <p:sp>
        <p:nvSpPr>
          <p:cNvPr id="6" name="Object 5"/>
          <p:cNvSpPr/>
          <p:nvPr/>
        </p:nvSpPr>
        <p:spPr>
          <a:xfrm>
            <a:off x="4285178" y="1523619"/>
            <a:ext cx="3618595" cy="2333042"/>
          </a:xfrm>
          <a:prstGeom prst="rect">
            <a:avLst/>
          </a:prstGeom>
          <a:noFill/>
          <a:ln w="25400">
            <a:solidFill>
              <a:srgbClr val="DC582A"/>
            </a:solidFill>
            <a:prstDash val="solid"/>
            <a:miter lim="800000"/>
          </a:ln>
        </p:spPr>
        <p:txBody>
          <a:bodyPr/>
          <a:lstStyle/>
          <a:p>
            <a:endParaRPr lang="en-US"/>
          </a:p>
        </p:txBody>
      </p:sp>
      <p:sp>
        <p:nvSpPr>
          <p:cNvPr id="7" name="Object 6"/>
          <p:cNvSpPr/>
          <p:nvPr/>
        </p:nvSpPr>
        <p:spPr>
          <a:xfrm>
            <a:off x="4570857" y="1731212"/>
            <a:ext cx="3456711" cy="319960"/>
          </a:xfrm>
          <a:prstGeom prst="rect">
            <a:avLst/>
          </a:prstGeom>
          <a:noFill/>
        </p:spPr>
        <p:txBody>
          <a:bodyPr wrap="square" lIns="0" tIns="0" rIns="0" bIns="0" rtlCol="0" anchor="t"/>
          <a:lstStyle/>
          <a:p>
            <a:pPr algn="l">
              <a:lnSpc>
                <a:spcPts val="2520"/>
              </a:lnSpc>
              <a:buNone/>
            </a:pPr>
            <a:r>
              <a:rPr lang="en-US" sz="1842" kern="0" spc="37" dirty="0">
                <a:solidFill>
                  <a:srgbClr val="0F3332"/>
                </a:solidFill>
                <a:latin typeface="Lato" pitchFamily="34" charset="0"/>
                <a:ea typeface="Lato" pitchFamily="34" charset="-122"/>
                <a:cs typeface="Lato" pitchFamily="34" charset="-120"/>
              </a:rPr>
              <a:t>Random Forest</a:t>
            </a:r>
            <a:endParaRPr lang="en-US" dirty="0"/>
          </a:p>
        </p:txBody>
      </p:sp>
      <p:sp>
        <p:nvSpPr>
          <p:cNvPr id="8" name="Object 7"/>
          <p:cNvSpPr/>
          <p:nvPr/>
        </p:nvSpPr>
        <p:spPr>
          <a:xfrm>
            <a:off x="4570857" y="2156872"/>
            <a:ext cx="3039311" cy="1485529"/>
          </a:xfrm>
          <a:prstGeom prst="rect">
            <a:avLst/>
          </a:prstGeom>
          <a:noFill/>
        </p:spPr>
        <p:txBody>
          <a:bodyPr wrap="square" lIns="0" tIns="0" rIns="0" bIns="0" rtlCol="0" anchor="t"/>
          <a:lstStyle/>
          <a:p>
            <a:pPr algn="l">
              <a:lnSpc>
                <a:spcPts val="1951"/>
              </a:lnSpc>
              <a:spcBef>
                <a:spcPts val="816"/>
              </a:spcBef>
              <a:buNone/>
            </a:pPr>
            <a:r>
              <a:rPr lang="en-US" sz="1355" kern="0" spc="27" dirty="0">
                <a:solidFill>
                  <a:srgbClr val="000000">
                    <a:alpha val="80000"/>
                  </a:srgbClr>
                </a:solidFill>
                <a:latin typeface="Lato" pitchFamily="34" charset="0"/>
                <a:ea typeface="Lato" pitchFamily="34" charset="-122"/>
                <a:cs typeface="Lato" pitchFamily="34" charset="-120"/>
              </a:rPr>
              <a:t>An ensemble method that combines multiple decision trees to improve accuracy and reduce overfitting. Effective for handling non-linear relationships in customer churn data.</a:t>
            </a:r>
            <a:endParaRPr lang="en-US" dirty="0"/>
          </a:p>
        </p:txBody>
      </p:sp>
      <p:sp>
        <p:nvSpPr>
          <p:cNvPr id="9" name="Object 8"/>
          <p:cNvSpPr/>
          <p:nvPr/>
        </p:nvSpPr>
        <p:spPr>
          <a:xfrm>
            <a:off x="8094226" y="1523619"/>
            <a:ext cx="3618595" cy="2333042"/>
          </a:xfrm>
          <a:prstGeom prst="rect">
            <a:avLst/>
          </a:prstGeom>
          <a:noFill/>
          <a:ln w="25400">
            <a:solidFill>
              <a:srgbClr val="DC582A"/>
            </a:solidFill>
            <a:prstDash val="solid"/>
            <a:miter lim="800000"/>
          </a:ln>
        </p:spPr>
        <p:txBody>
          <a:bodyPr/>
          <a:lstStyle/>
          <a:p>
            <a:endParaRPr lang="en-US"/>
          </a:p>
        </p:txBody>
      </p:sp>
      <p:sp>
        <p:nvSpPr>
          <p:cNvPr id="10" name="Object 9"/>
          <p:cNvSpPr/>
          <p:nvPr/>
        </p:nvSpPr>
        <p:spPr>
          <a:xfrm>
            <a:off x="8379905" y="1731212"/>
            <a:ext cx="3456711" cy="319960"/>
          </a:xfrm>
          <a:prstGeom prst="rect">
            <a:avLst/>
          </a:prstGeom>
          <a:noFill/>
        </p:spPr>
        <p:txBody>
          <a:bodyPr wrap="square" lIns="0" tIns="0" rIns="0" bIns="0" rtlCol="0" anchor="t"/>
          <a:lstStyle/>
          <a:p>
            <a:pPr algn="l">
              <a:lnSpc>
                <a:spcPts val="2520"/>
              </a:lnSpc>
              <a:buNone/>
            </a:pPr>
            <a:r>
              <a:rPr lang="en-US" sz="1842" kern="0" spc="37" dirty="0">
                <a:solidFill>
                  <a:srgbClr val="0F3332"/>
                </a:solidFill>
                <a:latin typeface="Lato" pitchFamily="34" charset="0"/>
                <a:ea typeface="Lato" pitchFamily="34" charset="-122"/>
                <a:cs typeface="Lato" pitchFamily="34" charset="-120"/>
              </a:rPr>
              <a:t>Gradient Boosting</a:t>
            </a:r>
            <a:endParaRPr lang="en-US" dirty="0"/>
          </a:p>
        </p:txBody>
      </p:sp>
      <p:sp>
        <p:nvSpPr>
          <p:cNvPr id="11" name="Object 10"/>
          <p:cNvSpPr/>
          <p:nvPr/>
        </p:nvSpPr>
        <p:spPr>
          <a:xfrm>
            <a:off x="8379906" y="2156873"/>
            <a:ext cx="3153334" cy="1485529"/>
          </a:xfrm>
          <a:prstGeom prst="rect">
            <a:avLst/>
          </a:prstGeom>
          <a:noFill/>
        </p:spPr>
        <p:txBody>
          <a:bodyPr wrap="square" lIns="0" tIns="0" rIns="0" bIns="0" rtlCol="0" anchor="t"/>
          <a:lstStyle/>
          <a:p>
            <a:pPr algn="l">
              <a:lnSpc>
                <a:spcPts val="1951"/>
              </a:lnSpc>
              <a:spcBef>
                <a:spcPts val="816"/>
              </a:spcBef>
              <a:buNone/>
            </a:pPr>
            <a:r>
              <a:rPr lang="en-US" sz="1355" kern="0" spc="27" dirty="0">
                <a:solidFill>
                  <a:srgbClr val="000000">
                    <a:alpha val="80000"/>
                  </a:srgbClr>
                </a:solidFill>
                <a:latin typeface="Lato" pitchFamily="34" charset="0"/>
                <a:ea typeface="Lato" pitchFamily="34" charset="-122"/>
                <a:cs typeface="Lato" pitchFamily="34" charset="-120"/>
              </a:rPr>
              <a:t>Another ensemble method that iteratively builds weak prediction models and combines them to create a strong predictive model. Powerful for capturing complex patterns in customer churn.</a:t>
            </a:r>
            <a:endParaRPr lang="en-US" dirty="0"/>
          </a:p>
        </p:txBody>
      </p:sp>
      <p:sp>
        <p:nvSpPr>
          <p:cNvPr id="12" name="Object 11"/>
          <p:cNvSpPr/>
          <p:nvPr/>
        </p:nvSpPr>
        <p:spPr>
          <a:xfrm>
            <a:off x="476131" y="4047113"/>
            <a:ext cx="5523119" cy="2333042"/>
          </a:xfrm>
          <a:prstGeom prst="rect">
            <a:avLst/>
          </a:prstGeom>
          <a:noFill/>
          <a:ln w="25400">
            <a:solidFill>
              <a:srgbClr val="DC582A"/>
            </a:solidFill>
            <a:prstDash val="solid"/>
            <a:miter lim="800000"/>
          </a:ln>
        </p:spPr>
        <p:txBody>
          <a:bodyPr/>
          <a:lstStyle/>
          <a:p>
            <a:endParaRPr lang="en-US"/>
          </a:p>
        </p:txBody>
      </p:sp>
      <p:sp>
        <p:nvSpPr>
          <p:cNvPr id="13" name="Object 12"/>
          <p:cNvSpPr/>
          <p:nvPr/>
        </p:nvSpPr>
        <p:spPr>
          <a:xfrm>
            <a:off x="761810" y="4254706"/>
            <a:ext cx="5551687" cy="319960"/>
          </a:xfrm>
          <a:prstGeom prst="rect">
            <a:avLst/>
          </a:prstGeom>
          <a:noFill/>
        </p:spPr>
        <p:txBody>
          <a:bodyPr wrap="square" lIns="0" tIns="0" rIns="0" bIns="0" rtlCol="0" anchor="t"/>
          <a:lstStyle/>
          <a:p>
            <a:pPr algn="l">
              <a:lnSpc>
                <a:spcPts val="2520"/>
              </a:lnSpc>
              <a:buNone/>
            </a:pPr>
            <a:r>
              <a:rPr lang="en-US" sz="1842" kern="0" spc="37" dirty="0">
                <a:solidFill>
                  <a:srgbClr val="0F3332"/>
                </a:solidFill>
                <a:latin typeface="Lato" pitchFamily="34" charset="0"/>
                <a:ea typeface="Lato" pitchFamily="34" charset="-122"/>
                <a:cs typeface="Lato" pitchFamily="34" charset="-120"/>
              </a:rPr>
              <a:t>Model Evaluation</a:t>
            </a:r>
            <a:endParaRPr lang="en-US" dirty="0"/>
          </a:p>
        </p:txBody>
      </p:sp>
      <p:sp>
        <p:nvSpPr>
          <p:cNvPr id="14" name="Object 13"/>
          <p:cNvSpPr/>
          <p:nvPr/>
        </p:nvSpPr>
        <p:spPr>
          <a:xfrm>
            <a:off x="761811" y="4680366"/>
            <a:ext cx="5113644" cy="1101001"/>
          </a:xfrm>
          <a:prstGeom prst="rect">
            <a:avLst/>
          </a:prstGeom>
          <a:noFill/>
        </p:spPr>
        <p:txBody>
          <a:bodyPr wrap="square" lIns="0" tIns="0" rIns="0" bIns="0" rtlCol="0" anchor="t"/>
          <a:lstStyle/>
          <a:p>
            <a:pPr algn="l">
              <a:lnSpc>
                <a:spcPts val="1951"/>
              </a:lnSpc>
              <a:spcBef>
                <a:spcPts val="816"/>
              </a:spcBef>
              <a:buNone/>
            </a:pPr>
            <a:r>
              <a:rPr lang="en-US" sz="1355" kern="0" spc="27" dirty="0">
                <a:solidFill>
                  <a:srgbClr val="000000">
                    <a:alpha val="80000"/>
                  </a:srgbClr>
                </a:solidFill>
                <a:latin typeface="Lato" pitchFamily="34" charset="0"/>
                <a:ea typeface="Lato" pitchFamily="34" charset="-122"/>
                <a:cs typeface="Lato" pitchFamily="34" charset="-120"/>
              </a:rPr>
              <a:t>Metrics like accuracy, precision, recall, and F1-score will be used to assess the performance of the machine learning models on the customer churn prediction task.</a:t>
            </a:r>
            <a:endParaRPr lang="en-US" dirty="0"/>
          </a:p>
        </p:txBody>
      </p:sp>
      <p:sp>
        <p:nvSpPr>
          <p:cNvPr id="15" name="Object 14"/>
          <p:cNvSpPr/>
          <p:nvPr/>
        </p:nvSpPr>
        <p:spPr>
          <a:xfrm>
            <a:off x="6189702" y="4047113"/>
            <a:ext cx="5523119" cy="2333042"/>
          </a:xfrm>
          <a:prstGeom prst="rect">
            <a:avLst/>
          </a:prstGeom>
          <a:noFill/>
          <a:ln w="25400">
            <a:solidFill>
              <a:srgbClr val="DC582A"/>
            </a:solidFill>
            <a:prstDash val="solid"/>
            <a:miter lim="800000"/>
          </a:ln>
        </p:spPr>
        <p:txBody>
          <a:bodyPr/>
          <a:lstStyle/>
          <a:p>
            <a:endParaRPr lang="en-US"/>
          </a:p>
        </p:txBody>
      </p:sp>
      <p:sp>
        <p:nvSpPr>
          <p:cNvPr id="16" name="Object 15"/>
          <p:cNvSpPr/>
          <p:nvPr/>
        </p:nvSpPr>
        <p:spPr>
          <a:xfrm>
            <a:off x="6475381" y="4254706"/>
            <a:ext cx="5551687" cy="319960"/>
          </a:xfrm>
          <a:prstGeom prst="rect">
            <a:avLst/>
          </a:prstGeom>
          <a:noFill/>
        </p:spPr>
        <p:txBody>
          <a:bodyPr wrap="square" lIns="0" tIns="0" rIns="0" bIns="0" rtlCol="0" anchor="t"/>
          <a:lstStyle/>
          <a:p>
            <a:pPr algn="l">
              <a:lnSpc>
                <a:spcPts val="2520"/>
              </a:lnSpc>
              <a:buNone/>
            </a:pPr>
            <a:r>
              <a:rPr lang="en-US" sz="1842" kern="0" spc="37" dirty="0">
                <a:solidFill>
                  <a:srgbClr val="0F3332"/>
                </a:solidFill>
                <a:latin typeface="Lato" pitchFamily="34" charset="0"/>
                <a:ea typeface="Lato" pitchFamily="34" charset="-122"/>
                <a:cs typeface="Lato" pitchFamily="34" charset="-120"/>
              </a:rPr>
              <a:t>Model Selection</a:t>
            </a:r>
            <a:endParaRPr lang="en-US" dirty="0"/>
          </a:p>
        </p:txBody>
      </p:sp>
      <p:sp>
        <p:nvSpPr>
          <p:cNvPr id="17" name="Object 16"/>
          <p:cNvSpPr/>
          <p:nvPr/>
        </p:nvSpPr>
        <p:spPr>
          <a:xfrm>
            <a:off x="6475382" y="4680367"/>
            <a:ext cx="5146348" cy="1101000"/>
          </a:xfrm>
          <a:prstGeom prst="rect">
            <a:avLst/>
          </a:prstGeom>
          <a:noFill/>
        </p:spPr>
        <p:txBody>
          <a:bodyPr wrap="square" lIns="0" tIns="0" rIns="0" bIns="0" rtlCol="0" anchor="t"/>
          <a:lstStyle/>
          <a:p>
            <a:pPr algn="l">
              <a:lnSpc>
                <a:spcPts val="1951"/>
              </a:lnSpc>
              <a:spcBef>
                <a:spcPts val="816"/>
              </a:spcBef>
              <a:buNone/>
            </a:pPr>
            <a:r>
              <a:rPr lang="en-US" sz="1355" kern="0" spc="27" dirty="0">
                <a:solidFill>
                  <a:srgbClr val="000000">
                    <a:alpha val="80000"/>
                  </a:srgbClr>
                </a:solidFill>
                <a:latin typeface="Lato" pitchFamily="34" charset="0"/>
                <a:ea typeface="Lato" pitchFamily="34" charset="-122"/>
                <a:cs typeface="Lato" pitchFamily="34" charset="-120"/>
              </a:rPr>
              <a:t>The best-performing model will be selected based on the evaluation metrics and deployed to predict customer churn in the telecom industry.</a:t>
            </a:r>
            <a:endParaRPr lang="en-US" dirty="0"/>
          </a:p>
        </p:txBody>
      </p:sp>
      <p:pic>
        <p:nvPicPr>
          <p:cNvPr id="20" name="Audio 19">
            <a:hlinkClick r:id="" action="ppaction://media"/>
            <a:extLst>
              <a:ext uri="{FF2B5EF4-FFF2-40B4-BE49-F238E27FC236}">
                <a16:creationId xmlns:a16="http://schemas.microsoft.com/office/drawing/2014/main" id="{B3A96EF3-1065-89D1-A245-1CF8469371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305"/>
    </mc:Choice>
    <mc:Fallback>
      <p:transition spd="slow" advTm="37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nSpc>
                <a:spcPts val="3195"/>
              </a:lnSpc>
            </a:pPr>
            <a:r>
              <a:rPr lang="en-US" sz="3000" b="1" dirty="0">
                <a:solidFill>
                  <a:srgbClr val="0F3332"/>
                </a:solidFill>
                <a:latin typeface="Roboto" pitchFamily="34" charset="0"/>
                <a:ea typeface="Roboto" pitchFamily="34" charset="-122"/>
                <a:cs typeface="Roboto" pitchFamily="34" charset="-120"/>
              </a:rPr>
              <a:t>Model Evaluation Before Hyperparameter Tuning</a:t>
            </a:r>
          </a:p>
          <a:p>
            <a:pPr algn="l">
              <a:lnSpc>
                <a:spcPts val="3195"/>
              </a:lnSpc>
              <a:buNone/>
            </a:pPr>
            <a:endParaRPr lang="en-US" dirty="0"/>
          </a:p>
        </p:txBody>
      </p:sp>
      <p:sp>
        <p:nvSpPr>
          <p:cNvPr id="5" name="Object 4"/>
          <p:cNvSpPr/>
          <p:nvPr/>
        </p:nvSpPr>
        <p:spPr>
          <a:xfrm>
            <a:off x="476131" y="1523619"/>
            <a:ext cx="5618345" cy="765318"/>
          </a:xfrm>
          <a:prstGeom prst="rect">
            <a:avLst/>
          </a:prstGeom>
          <a:no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Model</a:t>
            </a:r>
            <a:endParaRPr lang="en-US" dirty="0"/>
          </a:p>
        </p:txBody>
      </p:sp>
      <p:sp>
        <p:nvSpPr>
          <p:cNvPr id="6" name="Object 5"/>
          <p:cNvSpPr/>
          <p:nvPr/>
        </p:nvSpPr>
        <p:spPr>
          <a:xfrm>
            <a:off x="6094476" y="1523619"/>
            <a:ext cx="5618345" cy="765318"/>
          </a:xfrm>
          <a:prstGeom prst="rect">
            <a:avLst/>
          </a:prstGeom>
          <a:no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Accuracy</a:t>
            </a:r>
            <a:endParaRPr lang="en-US" dirty="0"/>
          </a:p>
        </p:txBody>
      </p:sp>
      <p:graphicFrame>
        <p:nvGraphicFramePr>
          <p:cNvPr id="15" name="Table 14">
            <a:extLst>
              <a:ext uri="{FF2B5EF4-FFF2-40B4-BE49-F238E27FC236}">
                <a16:creationId xmlns:a16="http://schemas.microsoft.com/office/drawing/2014/main" id="{EF4DB2A0-3659-AD71-ADAB-A3B5A91BC6D5}"/>
              </a:ext>
            </a:extLst>
          </p:cNvPr>
          <p:cNvGraphicFramePr>
            <a:graphicFrameLocks noGrp="1"/>
          </p:cNvGraphicFramePr>
          <p:nvPr>
            <p:extLst>
              <p:ext uri="{D42A27DB-BD31-4B8C-83A1-F6EECF244321}">
                <p14:modId xmlns:p14="http://schemas.microsoft.com/office/powerpoint/2010/main" val="125977031"/>
              </p:ext>
            </p:extLst>
          </p:nvPr>
        </p:nvGraphicFramePr>
        <p:xfrm>
          <a:off x="476130" y="1461345"/>
          <a:ext cx="10939122" cy="4709940"/>
        </p:xfrm>
        <a:graphic>
          <a:graphicData uri="http://schemas.openxmlformats.org/drawingml/2006/table">
            <a:tbl>
              <a:tblPr firstRow="1" bandRow="1">
                <a:tableStyleId>{93296810-A885-4BE3-A3E7-6D5BEEA58F35}</a:tableStyleId>
              </a:tblPr>
              <a:tblGrid>
                <a:gridCol w="5469561">
                  <a:extLst>
                    <a:ext uri="{9D8B030D-6E8A-4147-A177-3AD203B41FA5}">
                      <a16:colId xmlns:a16="http://schemas.microsoft.com/office/drawing/2014/main" val="3372594720"/>
                    </a:ext>
                  </a:extLst>
                </a:gridCol>
                <a:gridCol w="5469561">
                  <a:extLst>
                    <a:ext uri="{9D8B030D-6E8A-4147-A177-3AD203B41FA5}">
                      <a16:colId xmlns:a16="http://schemas.microsoft.com/office/drawing/2014/main" val="2564287703"/>
                    </a:ext>
                  </a:extLst>
                </a:gridCol>
              </a:tblGrid>
              <a:tr h="1163580">
                <a:tc>
                  <a:txBody>
                    <a:bodyPr/>
                    <a:lstStyle/>
                    <a:p>
                      <a:pPr algn="ctr"/>
                      <a:endParaRPr lang="en-US" sz="2800" dirty="0">
                        <a:solidFill>
                          <a:srgbClr val="FFFFFF"/>
                        </a:solidFill>
                        <a:latin typeface="Lato Regular" pitchFamily="34" charset="0"/>
                        <a:ea typeface="Lato Regular" pitchFamily="34" charset="-122"/>
                        <a:cs typeface="Lato Regular" pitchFamily="34" charset="-120"/>
                      </a:endParaRPr>
                    </a:p>
                    <a:p>
                      <a:pPr algn="ctr"/>
                      <a:r>
                        <a:rPr lang="en-US" sz="2800" dirty="0">
                          <a:solidFill>
                            <a:srgbClr val="FFFFFF"/>
                          </a:solidFill>
                          <a:latin typeface="Lato" panose="020F0502020204030203" pitchFamily="34" charset="0"/>
                          <a:ea typeface="Lato" panose="020F0502020204030203" pitchFamily="34" charset="0"/>
                          <a:cs typeface="Lato" panose="020F0502020204030203" pitchFamily="34" charset="0"/>
                        </a:rPr>
                        <a:t>Model</a:t>
                      </a:r>
                      <a:endParaRPr lang="en-US" sz="28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kern="1200" dirty="0">
                        <a:solidFill>
                          <a:srgbClr val="FFFFFF"/>
                        </a:solidFill>
                        <a:latin typeface="Lato Regular" pitchFamily="34" charset="0"/>
                        <a:ea typeface="Lato Regular" pitchFamily="34" charset="-122"/>
                        <a:cs typeface="Lato Regular"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1200" dirty="0">
                          <a:solidFill>
                            <a:srgbClr val="FFFFFF"/>
                          </a:solidFill>
                          <a:latin typeface="Lato" panose="020F0502020204030203" pitchFamily="34" charset="0"/>
                          <a:ea typeface="Lato" panose="020F0502020204030203" pitchFamily="34" charset="0"/>
                          <a:cs typeface="Lato" panose="020F0502020204030203" pitchFamily="34" charset="0"/>
                        </a:rPr>
                        <a:t>Accuracy Score</a:t>
                      </a:r>
                    </a:p>
                    <a:p>
                      <a:endParaRPr lang="en-US" dirty="0"/>
                    </a:p>
                  </a:txBody>
                  <a:tcPr/>
                </a:tc>
                <a:extLst>
                  <a:ext uri="{0D108BD9-81ED-4DB2-BD59-A6C34878D82A}">
                    <a16:rowId xmlns:a16="http://schemas.microsoft.com/office/drawing/2014/main" val="322011305"/>
                  </a:ext>
                </a:extLst>
              </a:tr>
              <a:tr h="1163580">
                <a:tc>
                  <a:txBody>
                    <a:bodyPr/>
                    <a:lstStyle/>
                    <a:p>
                      <a:pPr algn="ctr"/>
                      <a:endParaRPr lang="en-US" sz="2000" b="1" kern="1200" dirty="0">
                        <a:solidFill>
                          <a:schemeClr val="dk1"/>
                        </a:solidFill>
                        <a:effectLst/>
                        <a:latin typeface="Lato" panose="020F0502020204030203" pitchFamily="34" charset="0"/>
                        <a:ea typeface="Lato" panose="020F0502020204030203" pitchFamily="34" charset="0"/>
                        <a:cs typeface="Lato" panose="020F0502020204030203" pitchFamily="34" charset="0"/>
                      </a:endParaRPr>
                    </a:p>
                    <a:p>
                      <a:pPr algn="ctr"/>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Logistic Regression Model </a:t>
                      </a:r>
                      <a:endParaRPr lang="en-US" sz="2000" b="0" dirty="0">
                        <a:latin typeface="Lato" panose="020F0502020204030203" pitchFamily="34" charset="0"/>
                        <a:ea typeface="Lato" panose="020F0502020204030203" pitchFamily="34" charset="0"/>
                        <a:cs typeface="Lato" panose="020F0502020204030203" pitchFamily="34" charset="0"/>
                      </a:endParaRPr>
                    </a:p>
                  </a:txBody>
                  <a:tcPr>
                    <a:solidFill>
                      <a:schemeClr val="bg1">
                        <a:lumMod val="95000"/>
                      </a:schemeClr>
                    </a:solidFill>
                  </a:tcPr>
                </a:tc>
                <a:tc>
                  <a:txBody>
                    <a:bodyPr/>
                    <a:lstStyle/>
                    <a:p>
                      <a:pPr algn="ctr"/>
                      <a:endParaRPr lang="en-US" dirty="0"/>
                    </a:p>
                    <a:p>
                      <a:pPr algn="ctr"/>
                      <a:r>
                        <a:rPr lang="en-US" dirty="0"/>
                        <a:t>78.5%</a:t>
                      </a:r>
                    </a:p>
                  </a:txBody>
                  <a:tcPr>
                    <a:solidFill>
                      <a:schemeClr val="bg1">
                        <a:lumMod val="95000"/>
                      </a:schemeClr>
                    </a:solidFill>
                  </a:tcPr>
                </a:tc>
                <a:extLst>
                  <a:ext uri="{0D108BD9-81ED-4DB2-BD59-A6C34878D82A}">
                    <a16:rowId xmlns:a16="http://schemas.microsoft.com/office/drawing/2014/main" val="1044816730"/>
                  </a:ext>
                </a:extLst>
              </a:tr>
              <a:tr h="1163580">
                <a:tc>
                  <a:txBody>
                    <a:bodyPr/>
                    <a:lstStyle/>
                    <a:p>
                      <a:endParaRPr lang="en-US" sz="1800" b="1" kern="1200" dirty="0">
                        <a:solidFill>
                          <a:schemeClr val="dk1"/>
                        </a:solidFill>
                        <a:effectLst/>
                        <a:latin typeface="+mn-lt"/>
                        <a:ea typeface="+mn-ea"/>
                        <a:cs typeface="+mn-cs"/>
                      </a:endParaRPr>
                    </a:p>
                    <a:p>
                      <a:pPr marL="0" algn="ctr" defTabSz="914400" rtl="0" eaLnBrk="1" latinLnBrk="0" hangingPunct="1"/>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Random Forest Classifier </a:t>
                      </a:r>
                    </a:p>
                  </a:txBody>
                  <a:tcPr>
                    <a:solidFill>
                      <a:schemeClr val="bg1">
                        <a:lumMod val="95000"/>
                      </a:schemeClr>
                    </a:solidFill>
                  </a:tcPr>
                </a:tc>
                <a:tc>
                  <a:txBody>
                    <a:bodyPr/>
                    <a:lstStyle/>
                    <a:p>
                      <a:pPr algn="ctr"/>
                      <a:endParaRPr lang="en-US" dirty="0"/>
                    </a:p>
                    <a:p>
                      <a:pPr algn="ctr"/>
                      <a:r>
                        <a:rPr lang="en-US" dirty="0"/>
                        <a:t>77.8%</a:t>
                      </a:r>
                    </a:p>
                  </a:txBody>
                  <a:tcPr>
                    <a:solidFill>
                      <a:schemeClr val="bg1">
                        <a:lumMod val="95000"/>
                      </a:schemeClr>
                    </a:solidFill>
                  </a:tcPr>
                </a:tc>
                <a:extLst>
                  <a:ext uri="{0D108BD9-81ED-4DB2-BD59-A6C34878D82A}">
                    <a16:rowId xmlns:a16="http://schemas.microsoft.com/office/drawing/2014/main" val="119439650"/>
                  </a:ext>
                </a:extLst>
              </a:tr>
              <a:tr h="1163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Gradient Boosting Classifier </a:t>
                      </a:r>
                    </a:p>
                    <a:p>
                      <a:endParaRPr lang="en-US" dirty="0"/>
                    </a:p>
                  </a:txBody>
                  <a:tcPr>
                    <a:solidFill>
                      <a:schemeClr val="bg1">
                        <a:lumMod val="95000"/>
                      </a:schemeClr>
                    </a:solidFill>
                  </a:tcPr>
                </a:tc>
                <a:tc>
                  <a:txBody>
                    <a:bodyPr/>
                    <a:lstStyle/>
                    <a:p>
                      <a:pPr algn="ctr"/>
                      <a:r>
                        <a:rPr lang="en-US" dirty="0"/>
                        <a:t>                         </a:t>
                      </a:r>
                    </a:p>
                    <a:p>
                      <a:pPr algn="ctr"/>
                      <a:r>
                        <a:rPr lang="en-US" dirty="0"/>
                        <a:t>78.9%</a:t>
                      </a:r>
                    </a:p>
                  </a:txBody>
                  <a:tcPr>
                    <a:solidFill>
                      <a:schemeClr val="bg1">
                        <a:lumMod val="95000"/>
                      </a:schemeClr>
                    </a:solidFill>
                  </a:tcPr>
                </a:tc>
                <a:extLst>
                  <a:ext uri="{0D108BD9-81ED-4DB2-BD59-A6C34878D82A}">
                    <a16:rowId xmlns:a16="http://schemas.microsoft.com/office/drawing/2014/main" val="1383925085"/>
                  </a:ext>
                </a:extLst>
              </a:tr>
            </a:tbl>
          </a:graphicData>
        </a:graphic>
      </p:graphicFrame>
      <p:pic>
        <p:nvPicPr>
          <p:cNvPr id="7" name="Audio 6">
            <a:hlinkClick r:id="" action="ppaction://media"/>
            <a:extLst>
              <a:ext uri="{FF2B5EF4-FFF2-40B4-BE49-F238E27FC236}">
                <a16:creationId xmlns:a16="http://schemas.microsoft.com/office/drawing/2014/main" id="{92BF18E9-907D-31AC-3F6A-30C1C71FA8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1389612"/>
      </p:ext>
    </p:extLst>
  </p:cSld>
  <p:clrMapOvr>
    <a:masterClrMapping/>
  </p:clrMapOvr>
  <mc:AlternateContent xmlns:mc="http://schemas.openxmlformats.org/markup-compatibility/2006">
    <mc:Choice xmlns:p14="http://schemas.microsoft.com/office/powerpoint/2010/main" Requires="p14">
      <p:transition spd="slow" p14:dur="2000" advTm="41321"/>
    </mc:Choice>
    <mc:Fallback>
      <p:transition spd="slow" advTm="41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nSpc>
                <a:spcPts val="3195"/>
              </a:lnSpc>
            </a:pPr>
            <a:r>
              <a:rPr lang="en-US" sz="3000" b="1" dirty="0">
                <a:solidFill>
                  <a:srgbClr val="0F3332"/>
                </a:solidFill>
                <a:latin typeface="Roboto" pitchFamily="34" charset="0"/>
                <a:ea typeface="Roboto" pitchFamily="34" charset="-122"/>
                <a:cs typeface="Roboto" pitchFamily="34" charset="-120"/>
              </a:rPr>
              <a:t>Model Evaluation After Hyperparameter Tuning</a:t>
            </a:r>
          </a:p>
          <a:p>
            <a:pPr algn="l">
              <a:lnSpc>
                <a:spcPts val="3195"/>
              </a:lnSpc>
              <a:buNone/>
            </a:pPr>
            <a:endParaRPr lang="en-US" dirty="0"/>
          </a:p>
        </p:txBody>
      </p:sp>
      <p:sp>
        <p:nvSpPr>
          <p:cNvPr id="5" name="Object 4"/>
          <p:cNvSpPr/>
          <p:nvPr/>
        </p:nvSpPr>
        <p:spPr>
          <a:xfrm>
            <a:off x="476131" y="1523619"/>
            <a:ext cx="5618345" cy="765318"/>
          </a:xfrm>
          <a:prstGeom prst="rect">
            <a:avLst/>
          </a:prstGeom>
          <a:no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Model</a:t>
            </a:r>
            <a:endParaRPr lang="en-US" dirty="0"/>
          </a:p>
        </p:txBody>
      </p:sp>
      <p:sp>
        <p:nvSpPr>
          <p:cNvPr id="6" name="Object 5"/>
          <p:cNvSpPr/>
          <p:nvPr/>
        </p:nvSpPr>
        <p:spPr>
          <a:xfrm>
            <a:off x="6094476" y="1523619"/>
            <a:ext cx="5618345" cy="765318"/>
          </a:xfrm>
          <a:prstGeom prst="rect">
            <a:avLst/>
          </a:prstGeom>
          <a:no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Accuracy</a:t>
            </a:r>
            <a:endParaRPr lang="en-US" dirty="0"/>
          </a:p>
        </p:txBody>
      </p:sp>
      <p:graphicFrame>
        <p:nvGraphicFramePr>
          <p:cNvPr id="15" name="Table 14">
            <a:extLst>
              <a:ext uri="{FF2B5EF4-FFF2-40B4-BE49-F238E27FC236}">
                <a16:creationId xmlns:a16="http://schemas.microsoft.com/office/drawing/2014/main" id="{EF4DB2A0-3659-AD71-ADAB-A3B5A91BC6D5}"/>
              </a:ext>
            </a:extLst>
          </p:cNvPr>
          <p:cNvGraphicFramePr>
            <a:graphicFrameLocks noGrp="1"/>
          </p:cNvGraphicFramePr>
          <p:nvPr>
            <p:extLst>
              <p:ext uri="{D42A27DB-BD31-4B8C-83A1-F6EECF244321}">
                <p14:modId xmlns:p14="http://schemas.microsoft.com/office/powerpoint/2010/main" val="1152557840"/>
              </p:ext>
            </p:extLst>
          </p:nvPr>
        </p:nvGraphicFramePr>
        <p:xfrm>
          <a:off x="476130" y="1461345"/>
          <a:ext cx="10939122" cy="4735080"/>
        </p:xfrm>
        <a:graphic>
          <a:graphicData uri="http://schemas.openxmlformats.org/drawingml/2006/table">
            <a:tbl>
              <a:tblPr firstRow="1" bandRow="1">
                <a:tableStyleId>{93296810-A885-4BE3-A3E7-6D5BEEA58F35}</a:tableStyleId>
              </a:tblPr>
              <a:tblGrid>
                <a:gridCol w="3289625">
                  <a:extLst>
                    <a:ext uri="{9D8B030D-6E8A-4147-A177-3AD203B41FA5}">
                      <a16:colId xmlns:a16="http://schemas.microsoft.com/office/drawing/2014/main" val="3372594720"/>
                    </a:ext>
                  </a:extLst>
                </a:gridCol>
                <a:gridCol w="7649497">
                  <a:extLst>
                    <a:ext uri="{9D8B030D-6E8A-4147-A177-3AD203B41FA5}">
                      <a16:colId xmlns:a16="http://schemas.microsoft.com/office/drawing/2014/main" val="2564287703"/>
                    </a:ext>
                  </a:extLst>
                </a:gridCol>
              </a:tblGrid>
              <a:tr h="1163580">
                <a:tc>
                  <a:txBody>
                    <a:bodyPr/>
                    <a:lstStyle/>
                    <a:p>
                      <a:pPr algn="ctr"/>
                      <a:endParaRPr lang="en-US" sz="2800" dirty="0">
                        <a:solidFill>
                          <a:srgbClr val="FFFFFF"/>
                        </a:solidFill>
                        <a:latin typeface="Lato Regular" pitchFamily="34" charset="0"/>
                        <a:ea typeface="Lato Regular" pitchFamily="34" charset="-122"/>
                        <a:cs typeface="Lato Regular" pitchFamily="34" charset="-120"/>
                      </a:endParaRPr>
                    </a:p>
                    <a:p>
                      <a:pPr algn="ctr"/>
                      <a:r>
                        <a:rPr lang="en-US" sz="2800" dirty="0">
                          <a:solidFill>
                            <a:srgbClr val="FFFFFF"/>
                          </a:solidFill>
                          <a:latin typeface="Lato" panose="020F0502020204030203" pitchFamily="34" charset="0"/>
                          <a:ea typeface="Lato" panose="020F0502020204030203" pitchFamily="34" charset="0"/>
                          <a:cs typeface="Lato" panose="020F0502020204030203" pitchFamily="34" charset="0"/>
                        </a:rPr>
                        <a:t>Model</a:t>
                      </a:r>
                      <a:endParaRPr lang="en-US" sz="28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kern="1200" dirty="0">
                        <a:solidFill>
                          <a:srgbClr val="FFFFFF"/>
                        </a:solidFill>
                        <a:latin typeface="Lato Regular" pitchFamily="34" charset="0"/>
                        <a:ea typeface="Lato Regular" pitchFamily="34" charset="-122"/>
                        <a:cs typeface="Lato Regular"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kern="1200" dirty="0">
                          <a:solidFill>
                            <a:srgbClr val="FFFFFF"/>
                          </a:solidFill>
                          <a:latin typeface="Lato" panose="020F0502020204030203" pitchFamily="34" charset="0"/>
                          <a:ea typeface="Lato" panose="020F0502020204030203" pitchFamily="34" charset="0"/>
                          <a:cs typeface="Lato" panose="020F0502020204030203" pitchFamily="34" charset="0"/>
                        </a:rPr>
                        <a:t>Accuracy Score</a:t>
                      </a:r>
                    </a:p>
                    <a:p>
                      <a:endParaRPr lang="en-US" dirty="0"/>
                    </a:p>
                  </a:txBody>
                  <a:tcPr/>
                </a:tc>
                <a:extLst>
                  <a:ext uri="{0D108BD9-81ED-4DB2-BD59-A6C34878D82A}">
                    <a16:rowId xmlns:a16="http://schemas.microsoft.com/office/drawing/2014/main" val="322011305"/>
                  </a:ext>
                </a:extLst>
              </a:tr>
              <a:tr h="1163580">
                <a:tc>
                  <a:txBody>
                    <a:bodyPr/>
                    <a:lstStyle/>
                    <a:p>
                      <a:pPr algn="ctr"/>
                      <a:endParaRPr lang="en-US" sz="2000" b="1" kern="1200" dirty="0">
                        <a:solidFill>
                          <a:schemeClr val="dk1"/>
                        </a:solidFill>
                        <a:effectLst/>
                        <a:latin typeface="Lato" panose="020F0502020204030203" pitchFamily="34" charset="0"/>
                        <a:ea typeface="Lato" panose="020F0502020204030203" pitchFamily="34" charset="0"/>
                        <a:cs typeface="Lato" panose="020F0502020204030203" pitchFamily="34" charset="0"/>
                      </a:endParaRPr>
                    </a:p>
                    <a:p>
                      <a:pPr algn="ctr"/>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Logistic Regression Model </a:t>
                      </a:r>
                      <a:endParaRPr lang="en-US" sz="2000" b="0" dirty="0">
                        <a:latin typeface="Lato" panose="020F0502020204030203" pitchFamily="34" charset="0"/>
                        <a:ea typeface="Lato" panose="020F0502020204030203" pitchFamily="34" charset="0"/>
                        <a:cs typeface="Lato" panose="020F0502020204030203" pitchFamily="34" charset="0"/>
                      </a:endParaRPr>
                    </a:p>
                  </a:txBody>
                  <a:tcPr>
                    <a:solidFill>
                      <a:schemeClr val="bg1">
                        <a:lumMod val="95000"/>
                      </a:schemeClr>
                    </a:solidFill>
                  </a:tcPr>
                </a:tc>
                <a:tc>
                  <a:txBody>
                    <a:bodyPr/>
                    <a:lstStyle/>
                    <a:p>
                      <a:pPr algn="ctr"/>
                      <a:endParaRPr lang="en-US" dirty="0"/>
                    </a:p>
                    <a:p>
                      <a:pPr algn="l"/>
                      <a:r>
                        <a:rPr lang="en-US" dirty="0"/>
                        <a:t>Before hyperparameter tuning, Logistic Regression achieved 78.54% accuracy, which improved to 80.94% after tuning.</a:t>
                      </a:r>
                    </a:p>
                  </a:txBody>
                  <a:tcPr>
                    <a:solidFill>
                      <a:schemeClr val="bg1">
                        <a:lumMod val="95000"/>
                      </a:schemeClr>
                    </a:solidFill>
                  </a:tcPr>
                </a:tc>
                <a:extLst>
                  <a:ext uri="{0D108BD9-81ED-4DB2-BD59-A6C34878D82A}">
                    <a16:rowId xmlns:a16="http://schemas.microsoft.com/office/drawing/2014/main" val="1044816730"/>
                  </a:ext>
                </a:extLst>
              </a:tr>
              <a:tr h="1163580">
                <a:tc>
                  <a:txBody>
                    <a:bodyPr/>
                    <a:lstStyle/>
                    <a:p>
                      <a:endParaRPr lang="en-US" sz="1800" b="1" kern="1200" dirty="0">
                        <a:solidFill>
                          <a:schemeClr val="dk1"/>
                        </a:solidFill>
                        <a:effectLst/>
                        <a:latin typeface="+mn-lt"/>
                        <a:ea typeface="+mn-ea"/>
                        <a:cs typeface="+mn-cs"/>
                      </a:endParaRPr>
                    </a:p>
                    <a:p>
                      <a:pPr marL="0" algn="ctr" defTabSz="914400" rtl="0" eaLnBrk="1" latinLnBrk="0" hangingPunct="1"/>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Random Forest Classifier </a:t>
                      </a:r>
                    </a:p>
                  </a:txBody>
                  <a:tcPr>
                    <a:solidFill>
                      <a:schemeClr val="bg1">
                        <a:lumMod val="95000"/>
                      </a:schemeClr>
                    </a:solidFill>
                  </a:tcPr>
                </a:tc>
                <a:tc>
                  <a:txBody>
                    <a:bodyPr/>
                    <a:lstStyle/>
                    <a:p>
                      <a:pPr algn="ctr"/>
                      <a:endParaRPr lang="en-US" dirty="0"/>
                    </a:p>
                    <a:p>
                      <a:pPr algn="l"/>
                      <a:r>
                        <a:rPr lang="en-US" dirty="0"/>
                        <a:t>Before hyperparameter tuning, Random Forest Classifier achieved 77.75% accuracy, which improved to 80.64% after tuning.</a:t>
                      </a:r>
                    </a:p>
                  </a:txBody>
                  <a:tcPr>
                    <a:solidFill>
                      <a:schemeClr val="bg1">
                        <a:lumMod val="95000"/>
                      </a:schemeClr>
                    </a:solidFill>
                  </a:tcPr>
                </a:tc>
                <a:extLst>
                  <a:ext uri="{0D108BD9-81ED-4DB2-BD59-A6C34878D82A}">
                    <a16:rowId xmlns:a16="http://schemas.microsoft.com/office/drawing/2014/main" val="119439650"/>
                  </a:ext>
                </a:extLst>
              </a:tr>
              <a:tr h="1163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Lato" panose="020F0502020204030203" pitchFamily="34" charset="0"/>
                          <a:ea typeface="Lato" panose="020F0502020204030203" pitchFamily="34" charset="0"/>
                          <a:cs typeface="Lato" panose="020F0502020204030203" pitchFamily="34" charset="0"/>
                        </a:rPr>
                        <a:t>Gradient Boosting Classifier </a:t>
                      </a:r>
                    </a:p>
                    <a:p>
                      <a:endParaRPr lang="en-US" dirty="0"/>
                    </a:p>
                  </a:txBody>
                  <a:tcPr>
                    <a:solidFill>
                      <a:schemeClr val="bg1">
                        <a:lumMod val="95000"/>
                      </a:schemeClr>
                    </a:solidFill>
                  </a:tcPr>
                </a:tc>
                <a:tc>
                  <a:txBody>
                    <a:bodyPr/>
                    <a:lstStyle/>
                    <a:p>
                      <a:pPr algn="ctr"/>
                      <a:r>
                        <a:rPr lang="en-US" dirty="0"/>
                        <a:t>                         </a:t>
                      </a:r>
                    </a:p>
                    <a:p>
                      <a:pPr algn="l"/>
                      <a:r>
                        <a:rPr lang="en-US" dirty="0"/>
                        <a:t>Before hyperparameter tuning, the Gradient Boosting Classifier achieved 78.89% accuracy, which improved to 80.50% after tuning.</a:t>
                      </a:r>
                    </a:p>
                    <a:p>
                      <a:pPr algn="ctr"/>
                      <a:endParaRPr lang="en-US" dirty="0"/>
                    </a:p>
                  </a:txBody>
                  <a:tcPr>
                    <a:solidFill>
                      <a:schemeClr val="bg1">
                        <a:lumMod val="95000"/>
                      </a:schemeClr>
                    </a:solidFill>
                  </a:tcPr>
                </a:tc>
                <a:extLst>
                  <a:ext uri="{0D108BD9-81ED-4DB2-BD59-A6C34878D82A}">
                    <a16:rowId xmlns:a16="http://schemas.microsoft.com/office/drawing/2014/main" val="1383925085"/>
                  </a:ext>
                </a:extLst>
              </a:tr>
            </a:tbl>
          </a:graphicData>
        </a:graphic>
      </p:graphicFrame>
      <p:pic>
        <p:nvPicPr>
          <p:cNvPr id="7" name="Audio 6">
            <a:hlinkClick r:id="" action="ppaction://media"/>
            <a:extLst>
              <a:ext uri="{FF2B5EF4-FFF2-40B4-BE49-F238E27FC236}">
                <a16:creationId xmlns:a16="http://schemas.microsoft.com/office/drawing/2014/main" id="{7A17A248-4F1B-EAEF-A4C9-CC9DEA2CDE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912961"/>
      </p:ext>
    </p:extLst>
  </p:cSld>
  <p:clrMapOvr>
    <a:masterClrMapping/>
  </p:clrMapOvr>
  <mc:AlternateContent xmlns:mc="http://schemas.openxmlformats.org/markup-compatibility/2006">
    <mc:Choice xmlns:p14="http://schemas.microsoft.com/office/powerpoint/2010/main" Requires="p14">
      <p:transition spd="slow" p14:dur="2000" advTm="77244"/>
    </mc:Choice>
    <mc:Fallback>
      <p:transition spd="slow" advTm="7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6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Conclusion</a:t>
            </a:r>
            <a:endParaRPr lang="en-US" dirty="0"/>
          </a:p>
        </p:txBody>
      </p:sp>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3828" y="2086798"/>
            <a:ext cx="904649" cy="847513"/>
          </a:xfrm>
          <a:prstGeom prst="rect">
            <a:avLst/>
          </a:prstGeom>
        </p:spPr>
      </p:pic>
      <p:sp>
        <p:nvSpPr>
          <p:cNvPr id="4" name="Object 3"/>
          <p:cNvSpPr/>
          <p:nvPr/>
        </p:nvSpPr>
        <p:spPr>
          <a:xfrm>
            <a:off x="357098" y="3291850"/>
            <a:ext cx="3666208" cy="26568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Optimal Model Selected</a:t>
            </a:r>
            <a:endParaRPr lang="en-US" dirty="0"/>
          </a:p>
        </p:txBody>
      </p:sp>
      <p:sp>
        <p:nvSpPr>
          <p:cNvPr id="5" name="Object 4"/>
          <p:cNvSpPr/>
          <p:nvPr/>
        </p:nvSpPr>
        <p:spPr>
          <a:xfrm>
            <a:off x="357098" y="3627046"/>
            <a:ext cx="3666208" cy="699198"/>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000000">
                    <a:alpha val="80000"/>
                  </a:srgbClr>
                </a:solidFill>
                <a:latin typeface="Lato" pitchFamily="34" charset="0"/>
                <a:ea typeface="Lato" pitchFamily="34" charset="-122"/>
                <a:cs typeface="Lato" pitchFamily="34" charset="-120"/>
              </a:rPr>
              <a:t>The Random Forest Classifier was selected as the optimal model for predicting customer churn with an accuracy of 80.5%</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9695" y="2042155"/>
            <a:ext cx="676106" cy="904649"/>
          </a:xfrm>
          <a:prstGeom prst="rect">
            <a:avLst/>
          </a:prstGeom>
        </p:spPr>
      </p:pic>
      <p:sp>
        <p:nvSpPr>
          <p:cNvPr id="7" name="Object 6"/>
          <p:cNvSpPr/>
          <p:nvPr/>
        </p:nvSpPr>
        <p:spPr>
          <a:xfrm>
            <a:off x="4214235" y="3291850"/>
            <a:ext cx="3760482" cy="26568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Deployment Recommendations</a:t>
            </a:r>
            <a:endParaRPr lang="en-US" dirty="0"/>
          </a:p>
        </p:txBody>
      </p:sp>
      <p:sp>
        <p:nvSpPr>
          <p:cNvPr id="8" name="Object 7"/>
          <p:cNvSpPr/>
          <p:nvPr/>
        </p:nvSpPr>
        <p:spPr>
          <a:xfrm>
            <a:off x="4214235" y="3627046"/>
            <a:ext cx="3760482" cy="932264"/>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000000">
                    <a:alpha val="80000"/>
                  </a:srgbClr>
                </a:solidFill>
                <a:latin typeface="Lato" pitchFamily="34" charset="0"/>
                <a:ea typeface="Lato" pitchFamily="34" charset="-122"/>
                <a:cs typeface="Lato" pitchFamily="34" charset="-120"/>
              </a:rPr>
              <a:t>The model should be integrated into the company's customer relationship management (CRM) system to proactively identify and retain high-risk customers</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41654" y="2131430"/>
            <a:ext cx="733242" cy="733242"/>
          </a:xfrm>
          <a:prstGeom prst="rect">
            <a:avLst/>
          </a:prstGeom>
        </p:spPr>
      </p:pic>
      <p:sp>
        <p:nvSpPr>
          <p:cNvPr id="10" name="Object 9"/>
          <p:cNvSpPr/>
          <p:nvPr/>
        </p:nvSpPr>
        <p:spPr>
          <a:xfrm>
            <a:off x="8212783" y="3291850"/>
            <a:ext cx="3571934" cy="26568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Future Enhancements</a:t>
            </a:r>
            <a:endParaRPr lang="en-US" dirty="0"/>
          </a:p>
        </p:txBody>
      </p:sp>
      <p:sp>
        <p:nvSpPr>
          <p:cNvPr id="11" name="Object 10"/>
          <p:cNvSpPr/>
          <p:nvPr/>
        </p:nvSpPr>
        <p:spPr>
          <a:xfrm>
            <a:off x="8212783" y="3627046"/>
            <a:ext cx="3571934" cy="932264"/>
          </a:xfrm>
          <a:prstGeom prst="rect">
            <a:avLst/>
          </a:prstGeom>
          <a:noFill/>
        </p:spPr>
        <p:txBody>
          <a:bodyPr wrap="square" lIns="0" tIns="0" rIns="0" bIns="0" rtlCol="0" anchor="t"/>
          <a:lstStyle/>
          <a:p>
            <a:pPr algn="ctr">
              <a:lnSpc>
                <a:spcPts val="1836"/>
              </a:lnSpc>
              <a:spcBef>
                <a:spcPts val="537"/>
              </a:spcBef>
              <a:buNone/>
            </a:pPr>
            <a:r>
              <a:rPr lang="en-US" sz="1275" kern="0" spc="26" dirty="0">
                <a:solidFill>
                  <a:srgbClr val="000000">
                    <a:alpha val="80000"/>
                  </a:srgbClr>
                </a:solidFill>
                <a:latin typeface="Lato" pitchFamily="34" charset="0"/>
                <a:ea typeface="Lato" pitchFamily="34" charset="-122"/>
                <a:cs typeface="Lato" pitchFamily="34" charset="-120"/>
              </a:rPr>
              <a:t>Additional data sources, such as customer sentiment and social media activity, can be incorporated to further improve the model's predictive power</a:t>
            </a:r>
            <a:endParaRPr lang="en-US" dirty="0"/>
          </a:p>
        </p:txBody>
      </p:sp>
      <p:sp>
        <p:nvSpPr>
          <p:cNvPr id="12" name="Object 11"/>
          <p:cNvSpPr/>
          <p:nvPr/>
        </p:nvSpPr>
        <p:spPr>
          <a:xfrm>
            <a:off x="0" y="5246963"/>
            <a:ext cx="12188952" cy="1609323"/>
          </a:xfrm>
          <a:prstGeom prst="rect">
            <a:avLst/>
          </a:prstGeom>
          <a:solidFill>
            <a:srgbClr val="009CA6"/>
          </a:solidFill>
        </p:spPr>
        <p:txBody>
          <a:bodyPr/>
          <a:lstStyle/>
          <a:p>
            <a:endParaRPr lang="en-US"/>
          </a:p>
        </p:txBody>
      </p:sp>
      <p:sp>
        <p:nvSpPr>
          <p:cNvPr id="13" name="Object 12"/>
          <p:cNvSpPr/>
          <p:nvPr/>
        </p:nvSpPr>
        <p:spPr>
          <a:xfrm>
            <a:off x="1578231" y="5546806"/>
            <a:ext cx="9032489" cy="996304"/>
          </a:xfrm>
          <a:prstGeom prst="rect">
            <a:avLst/>
          </a:prstGeom>
          <a:noFill/>
        </p:spPr>
        <p:txBody>
          <a:bodyPr wrap="square" lIns="0" tIns="0" rIns="0" bIns="0" rtlCol="0" anchor="t"/>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The optimal Random Forest Classifier model can be effectively deployed to predict and mitigate customer churn in the telecom industry, and ongoing enhancements to the model can lead to even better performance.</a:t>
            </a:r>
            <a:endParaRPr lang="en-US" dirty="0"/>
          </a:p>
        </p:txBody>
      </p:sp>
      <p:pic>
        <p:nvPicPr>
          <p:cNvPr id="16" name="Audio 15">
            <a:hlinkClick r:id="" action="ppaction://media"/>
            <a:extLst>
              <a:ext uri="{FF2B5EF4-FFF2-40B4-BE49-F238E27FC236}">
                <a16:creationId xmlns:a16="http://schemas.microsoft.com/office/drawing/2014/main" id="{E168D2F1-94F3-B0C4-C961-FFC4D4BD719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5974"/>
    </mc:Choice>
    <mc:Fallback>
      <p:transition spd="slow" advTm="75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274</TotalTime>
  <Words>1220</Words>
  <Application>Microsoft Office PowerPoint</Application>
  <PresentationFormat>Widescreen</PresentationFormat>
  <Paragraphs>139</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Poppins</vt:lpstr>
      <vt:lpstr>Arial</vt:lpstr>
      <vt:lpstr>Lato</vt:lpstr>
      <vt:lpstr>Roboto</vt:lpstr>
      <vt:lpstr>Lato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Customer Churn in the Telecom Industry</dc:title>
  <dc:subject>Predicting Customer Churn in the Telecom Industry</dc:subject>
  <dc:creator>indhumathi.r@gmail.com</dc:creator>
  <cp:lastModifiedBy>shanthibooshan subramanian</cp:lastModifiedBy>
  <cp:revision>17</cp:revision>
  <dcterms:created xsi:type="dcterms:W3CDTF">2024-06-30T19:29:14Z</dcterms:created>
  <dcterms:modified xsi:type="dcterms:W3CDTF">2024-07-01T01:34:31Z</dcterms:modified>
</cp:coreProperties>
</file>